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amhsa.gov/data/release/2017-national-survey-drug-use-and-health-nsduh-releases" TargetMode="External"/><Relationship Id="rId3" Type="http://schemas.openxmlformats.org/officeDocument/2006/relationships/hyperlink" Target="https://www.samhsa.gov/criminal-juvenile-justice/about#:~:text=It%20is%20estimated%20that%2063,often%20incarceration%20exacerbates%20their%20symptom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amhsa.gov/data/release/2017-national-survey-drug-use-and-health-nsduh-releases" TargetMode="External"/><Relationship Id="rId3" Type="http://schemas.openxmlformats.org/officeDocument/2006/relationships/hyperlink" Target="https://www.samhsa.gov/criminal-juvenile-justice/about#:~:text=It%20is%20estimated%20that%2063,often%20incarceration%20exacerbates%20their%20symptom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0598c63be0_2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0598c63be0_2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0598c63be0_2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0598c63be0_2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586ad4de0_0_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0586ad4de0_0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Vermont Judiciary, 2019-2021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586ad4de0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0586ad4de0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https://nysba.org/unjust-punishment-the-impact-of-incarceration-on-mental-health/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0598c63be0_2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0598c63be0_2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0586ad4de0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0586ad4de0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0598c63be0_2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0598c63be0_2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586ad4de0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0586ad4de0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0586ad4de0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0586ad4de0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0586ad4de0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0586ad4de0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0586ad4de0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0586ad4de0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0598c63be0_2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0598c63be0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0598c63be0_2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0598c63be0_2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598c63be0_2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0598c63be0_2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0598c63be0_2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0598c63be0_2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0598c63be0_2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0598c63be0_2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0598c63be0_2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0598c63be0_2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0598c63be0_2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0598c63be0_2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0598c63be0_2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0598c63be0_2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0598c63be0_2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0598c63be0_2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0586ad4de0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0586ad4de0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0598c63be0_2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0598c63be0_2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0598c63be0_2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0598c63be0_2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0598c63be0_2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0598c63be0_2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0598c63be0_2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0598c63be0_2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0598c63be0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0598c63be0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0598c63be0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0598c63be0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0598c63be0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0598c63be0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0598c63be0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0598c63be0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0598c63be0_2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0598c63be0_2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0598c63be0_2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0598c63be0_2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0598c63be0_2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0598c63be0_2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0598c63be0_2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0598c63be0_2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0586ad4de0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0586ad4de0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https://www.samhsa.gov/data/release/2017-national-survey-drug-use-and-health-nsduh-releases</a:t>
            </a:r>
            <a:endParaRPr/>
          </a:p>
          <a:p>
            <a:pPr indent="0" lvl="0" marL="0" rtl="0" algn="l">
              <a:spcBef>
                <a:spcPts val="0"/>
              </a:spcBef>
              <a:spcAft>
                <a:spcPts val="0"/>
              </a:spcAft>
              <a:buNone/>
            </a:pPr>
            <a:r>
              <a:rPr lang="en" u="sng">
                <a:solidFill>
                  <a:schemeClr val="hlink"/>
                </a:solidFill>
                <a:hlinkClick r:id="rId3"/>
              </a:rPr>
              <a:t>https://www.samhsa.gov/criminal-juvenile-justice/about#:~:text=It%20is%20estimated%20that%2063,often%20incarceration%20exacerbates%20their%20symptoms</a:t>
            </a: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0598c63b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0598c63b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https://www.samhsa.gov/data/release/2017-national-survey-drug-use-and-health-nsduh-releases</a:t>
            </a:r>
            <a:endParaRPr/>
          </a:p>
          <a:p>
            <a:pPr indent="0" lvl="0" marL="0" rtl="0" algn="l">
              <a:spcBef>
                <a:spcPts val="0"/>
              </a:spcBef>
              <a:spcAft>
                <a:spcPts val="0"/>
              </a:spcAft>
              <a:buNone/>
            </a:pPr>
            <a:r>
              <a:rPr lang="en" u="sng">
                <a:solidFill>
                  <a:schemeClr val="hlink"/>
                </a:solidFill>
                <a:hlinkClick r:id="rId3"/>
              </a:rPr>
              <a:t>https://www.samhsa.gov/criminal-juvenile-justice/about#:~:text=It%20is%20estimated%20that%2063,often%20incarceration%20exacerbates%20their%20symptoms</a:t>
            </a: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0586ad4de0_0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0586ad4de0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0586ad4de0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0586ad4de0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nysba.org/unjust-punishment-the-impact-of-incarceration-on-mental-health/#_edn15" TargetMode="External"/><Relationship Id="rId4" Type="http://schemas.openxmlformats.org/officeDocument/2006/relationships/hyperlink" Target="https://nysba.org/unjust-punishment-the-impact-of-incarceration-on-mental-health/#_edn1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9.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hyperlink" Target="mailto:kate.hayes@vtcourts.gov" TargetMode="External"/><Relationship Id="rId4" Type="http://schemas.openxmlformats.org/officeDocument/2006/relationships/hyperlink" Target="mailto:scott.acus@partner.vtcourts.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6950" y="1031588"/>
            <a:ext cx="9157902" cy="3080325"/>
          </a:xfrm>
          <a:prstGeom prst="rect">
            <a:avLst/>
          </a:prstGeom>
          <a:noFill/>
          <a:ln>
            <a:noFill/>
          </a:ln>
        </p:spPr>
      </p:pic>
      <p:sp>
        <p:nvSpPr>
          <p:cNvPr id="55" name="Google Shape;55;p13"/>
          <p:cNvSpPr txBox="1"/>
          <p:nvPr/>
        </p:nvSpPr>
        <p:spPr>
          <a:xfrm>
            <a:off x="511050" y="196025"/>
            <a:ext cx="8121900" cy="57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Times New Roman"/>
                <a:ea typeface="Times New Roman"/>
                <a:cs typeface="Times New Roman"/>
                <a:sym typeface="Times New Roman"/>
              </a:rPr>
              <a:t>The Sequential Intercept Model (SIM)</a:t>
            </a:r>
            <a:endParaRPr b="1" sz="3600">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17" name="Shape 117"/>
        <p:cNvGrpSpPr/>
        <p:nvPr/>
      </p:nvGrpSpPr>
      <p:grpSpPr>
        <a:xfrm>
          <a:off x="0" y="0"/>
          <a:ext cx="0" cy="0"/>
          <a:chOff x="0" y="0"/>
          <a:chExt cx="0" cy="0"/>
        </a:xfrm>
      </p:grpSpPr>
      <p:sp>
        <p:nvSpPr>
          <p:cNvPr id="118" name="Google Shape;118;p22"/>
          <p:cNvSpPr txBox="1"/>
          <p:nvPr>
            <p:ph type="title"/>
          </p:nvPr>
        </p:nvSpPr>
        <p:spPr>
          <a:xfrm>
            <a:off x="197100" y="387225"/>
            <a:ext cx="8749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Times New Roman"/>
                <a:ea typeface="Times New Roman"/>
                <a:cs typeface="Times New Roman"/>
                <a:sym typeface="Times New Roman"/>
              </a:rPr>
              <a:t>In VT, 22% of Those Who Died By Suicide Were Court-Involved</a:t>
            </a:r>
            <a:r>
              <a:rPr b="1" lang="en" sz="3000">
                <a:solidFill>
                  <a:schemeClr val="lt1"/>
                </a:solidFill>
                <a:latin typeface="Times New Roman"/>
                <a:ea typeface="Times New Roman"/>
                <a:cs typeface="Times New Roman"/>
                <a:sym typeface="Times New Roman"/>
              </a:rPr>
              <a:t> </a:t>
            </a:r>
            <a:endParaRPr b="1" sz="3000">
              <a:solidFill>
                <a:schemeClr val="lt1"/>
              </a:solidFill>
              <a:latin typeface="Times New Roman"/>
              <a:ea typeface="Times New Roman"/>
              <a:cs typeface="Times New Roman"/>
              <a:sym typeface="Times New Roman"/>
            </a:endParaRPr>
          </a:p>
        </p:txBody>
      </p:sp>
      <p:pic>
        <p:nvPicPr>
          <p:cNvPr id="119" name="Google Shape;119;p22"/>
          <p:cNvPicPr preferRelativeResize="0"/>
          <p:nvPr/>
        </p:nvPicPr>
        <p:blipFill>
          <a:blip r:embed="rId3">
            <a:alphaModFix/>
          </a:blip>
          <a:stretch>
            <a:fillRect/>
          </a:stretch>
        </p:blipFill>
        <p:spPr>
          <a:xfrm>
            <a:off x="956325" y="1011850"/>
            <a:ext cx="7231351" cy="38405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lt1"/>
                </a:solidFill>
                <a:latin typeface="Times New Roman"/>
                <a:ea typeface="Times New Roman"/>
                <a:cs typeface="Times New Roman"/>
                <a:sym typeface="Times New Roman"/>
              </a:rPr>
              <a:t>Suicide Risk Within One Year</a:t>
            </a:r>
            <a:endParaRPr b="1" sz="3000">
              <a:solidFill>
                <a:schemeClr val="lt1"/>
              </a:solidFill>
              <a:latin typeface="Times New Roman"/>
              <a:ea typeface="Times New Roman"/>
              <a:cs typeface="Times New Roman"/>
              <a:sym typeface="Times New Roman"/>
            </a:endParaRPr>
          </a:p>
        </p:txBody>
      </p:sp>
      <p:sp>
        <p:nvSpPr>
          <p:cNvPr id="125" name="Google Shape;125;p23"/>
          <p:cNvSpPr txBox="1"/>
          <p:nvPr/>
        </p:nvSpPr>
        <p:spPr>
          <a:xfrm>
            <a:off x="666050" y="1635500"/>
            <a:ext cx="8003400" cy="2655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Char char="●"/>
            </a:pPr>
            <a:r>
              <a:rPr lang="en" sz="2400">
                <a:solidFill>
                  <a:schemeClr val="lt1"/>
                </a:solidFill>
              </a:rPr>
              <a:t>All Vermont Adults								0.01%</a:t>
            </a:r>
            <a:endParaRPr sz="24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Application for Emergency Treatment 		0.60%</a:t>
            </a:r>
            <a:endParaRPr sz="24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Civil Suspension 								0.33%</a:t>
            </a:r>
            <a:endParaRPr sz="24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Relief from Abuse Order						0.23%</a:t>
            </a:r>
            <a:endParaRPr sz="24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Divorce/Dissolution (contested/stipulated)	0.23%</a:t>
            </a:r>
            <a:endParaRPr sz="24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Felony											0.22%</a:t>
            </a:r>
            <a:endParaRPr sz="24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Misdemeanor									0.09%</a:t>
            </a:r>
            <a:endParaRPr sz="24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29" name="Shape 129"/>
        <p:cNvGrpSpPr/>
        <p:nvPr/>
      </p:nvGrpSpPr>
      <p:grpSpPr>
        <a:xfrm>
          <a:off x="0" y="0"/>
          <a:ext cx="0" cy="0"/>
          <a:chOff x="0" y="0"/>
          <a:chExt cx="0" cy="0"/>
        </a:xfrm>
      </p:grpSpPr>
      <p:sp>
        <p:nvSpPr>
          <p:cNvPr id="130" name="Google Shape;130;p24"/>
          <p:cNvSpPr txBox="1"/>
          <p:nvPr/>
        </p:nvSpPr>
        <p:spPr>
          <a:xfrm>
            <a:off x="685075" y="427650"/>
            <a:ext cx="79059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lt1"/>
                </a:solidFill>
                <a:latin typeface="Times New Roman"/>
                <a:ea typeface="Times New Roman"/>
                <a:cs typeface="Times New Roman"/>
                <a:sym typeface="Times New Roman"/>
              </a:rPr>
              <a:t>“</a:t>
            </a:r>
            <a:r>
              <a:rPr b="1" lang="en" sz="2400">
                <a:solidFill>
                  <a:schemeClr val="lt1"/>
                </a:solidFill>
                <a:latin typeface="Times New Roman"/>
                <a:ea typeface="Times New Roman"/>
                <a:cs typeface="Times New Roman"/>
                <a:sym typeface="Times New Roman"/>
              </a:rPr>
              <a:t>Of the “14 million or so people who experience the most debilitating mental health conditions, roughly one-third don’t receive treatment,” often because they cannot connect with the services they need, they lack insurance, or the services are not available.</a:t>
            </a:r>
            <a:r>
              <a:rPr b="1" lang="en" sz="2400" u="sng">
                <a:solidFill>
                  <a:schemeClr val="lt1"/>
                </a:solidFill>
                <a:latin typeface="Times New Roman"/>
                <a:ea typeface="Times New Roman"/>
                <a:cs typeface="Times New Roman"/>
                <a:sym typeface="Times New Roman"/>
                <a:hlinkClick r:id="rId3">
                  <a:extLst>
                    <a:ext uri="{A12FA001-AC4F-418D-AE19-62706E023703}">
                      <ahyp:hlinkClr val="tx"/>
                    </a:ext>
                  </a:extLst>
                </a:hlinkClick>
              </a:rPr>
              <a:t>[15]</a:t>
            </a:r>
            <a:r>
              <a:rPr b="1" lang="en" sz="2400">
                <a:solidFill>
                  <a:schemeClr val="lt1"/>
                </a:solidFill>
                <a:latin typeface="Times New Roman"/>
                <a:ea typeface="Times New Roman"/>
                <a:cs typeface="Times New Roman"/>
                <a:sym typeface="Times New Roman"/>
              </a:rPr>
              <a:t> The result is that people with serious mental illness “have been consigned to lives of profound instability” and, lacking proper care in the community, they often cycle through homeless shelters and periods of incarceration.</a:t>
            </a:r>
            <a:r>
              <a:rPr b="1" lang="en" sz="2400" u="sng">
                <a:solidFill>
                  <a:schemeClr val="lt1"/>
                </a:solidFill>
                <a:latin typeface="Times New Roman"/>
                <a:ea typeface="Times New Roman"/>
                <a:cs typeface="Times New Roman"/>
                <a:sym typeface="Times New Roman"/>
                <a:hlinkClick r:id="rId4">
                  <a:extLst>
                    <a:ext uri="{A12FA001-AC4F-418D-AE19-62706E023703}">
                      <ahyp:hlinkClr val="tx"/>
                    </a:ext>
                  </a:extLst>
                </a:hlinkClick>
              </a:rPr>
              <a:t>[16]</a:t>
            </a:r>
            <a:r>
              <a:rPr b="1" lang="en" sz="2400">
                <a:solidFill>
                  <a:schemeClr val="lt1"/>
                </a:solidFill>
                <a:latin typeface="Times New Roman"/>
                <a:ea typeface="Times New Roman"/>
                <a:cs typeface="Times New Roman"/>
                <a:sym typeface="Times New Roman"/>
              </a:rPr>
              <a:t>”</a:t>
            </a:r>
            <a:endParaRPr b="1" sz="24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b="1" sz="24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b="1" lang="en" sz="2400">
                <a:solidFill>
                  <a:schemeClr val="lt1"/>
                </a:solidFill>
                <a:latin typeface="Times New Roman"/>
                <a:ea typeface="Times New Roman"/>
                <a:cs typeface="Times New Roman"/>
                <a:sym typeface="Times New Roman"/>
              </a:rPr>
              <a:t>--New York State Bar Association</a:t>
            </a:r>
            <a:endParaRPr b="1" sz="2400">
              <a:solidFill>
                <a:schemeClr val="lt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34" name="Shape 134"/>
        <p:cNvGrpSpPr/>
        <p:nvPr/>
      </p:nvGrpSpPr>
      <p:grpSpPr>
        <a:xfrm>
          <a:off x="0" y="0"/>
          <a:ext cx="0" cy="0"/>
          <a:chOff x="0" y="0"/>
          <a:chExt cx="0" cy="0"/>
        </a:xfrm>
      </p:grpSpPr>
      <p:pic>
        <p:nvPicPr>
          <p:cNvPr id="135" name="Google Shape;135;p25"/>
          <p:cNvPicPr preferRelativeResize="0"/>
          <p:nvPr/>
        </p:nvPicPr>
        <p:blipFill>
          <a:blip r:embed="rId3">
            <a:alphaModFix/>
          </a:blip>
          <a:stretch>
            <a:fillRect/>
          </a:stretch>
        </p:blipFill>
        <p:spPr>
          <a:xfrm>
            <a:off x="2159451" y="518663"/>
            <a:ext cx="5934701" cy="4106174"/>
          </a:xfrm>
          <a:prstGeom prst="rect">
            <a:avLst/>
          </a:prstGeom>
          <a:noFill/>
          <a:ln>
            <a:noFill/>
          </a:ln>
        </p:spPr>
      </p:pic>
      <p:sp>
        <p:nvSpPr>
          <p:cNvPr id="136" name="Google Shape;136;p25"/>
          <p:cNvSpPr txBox="1"/>
          <p:nvPr/>
        </p:nvSpPr>
        <p:spPr>
          <a:xfrm rot="-1683183">
            <a:off x="142833" y="682647"/>
            <a:ext cx="2237135" cy="920806"/>
          </a:xfrm>
          <a:prstGeom prst="rect">
            <a:avLst/>
          </a:prstGeom>
          <a:noFill/>
          <a:ln cap="flat" cmpd="sng" w="76200">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00"/>
                </a:solidFill>
              </a:rPr>
              <a:t>Intercept 1 and Others</a:t>
            </a:r>
            <a:endParaRPr b="1" sz="240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40" name="Shape 140"/>
        <p:cNvGrpSpPr/>
        <p:nvPr/>
      </p:nvGrpSpPr>
      <p:grpSpPr>
        <a:xfrm>
          <a:off x="0" y="0"/>
          <a:ext cx="0" cy="0"/>
          <a:chOff x="0" y="0"/>
          <a:chExt cx="0" cy="0"/>
        </a:xfrm>
      </p:grpSpPr>
      <p:sp>
        <p:nvSpPr>
          <p:cNvPr id="141" name="Google Shape;141;p26"/>
          <p:cNvSpPr txBox="1"/>
          <p:nvPr>
            <p:ph idx="1" type="body"/>
          </p:nvPr>
        </p:nvSpPr>
        <p:spPr>
          <a:xfrm>
            <a:off x="468150" y="3937675"/>
            <a:ext cx="82077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D966"/>
                </a:solidFill>
              </a:rPr>
              <a:t>There is cross-system recognition that many adults involved with the justice system are experiencing mental health and substance use disorders</a:t>
            </a:r>
            <a:r>
              <a:rPr lang="en" sz="600">
                <a:solidFill>
                  <a:srgbClr val="FFD966"/>
                </a:solidFill>
              </a:rPr>
              <a:t>[E]</a:t>
            </a:r>
            <a:endParaRPr sz="600">
              <a:solidFill>
                <a:srgbClr val="FFD966"/>
              </a:solidFill>
            </a:endParaRPr>
          </a:p>
        </p:txBody>
      </p:sp>
      <p:pic>
        <p:nvPicPr>
          <p:cNvPr id="142" name="Google Shape;142;p26" title="Chart"/>
          <p:cNvPicPr preferRelativeResize="0"/>
          <p:nvPr/>
        </p:nvPicPr>
        <p:blipFill>
          <a:blip r:embed="rId3">
            <a:alphaModFix/>
          </a:blip>
          <a:stretch>
            <a:fillRect/>
          </a:stretch>
        </p:blipFill>
        <p:spPr>
          <a:xfrm>
            <a:off x="1642875" y="193275"/>
            <a:ext cx="5858243" cy="3626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46" name="Shape 146"/>
        <p:cNvGrpSpPr/>
        <p:nvPr/>
      </p:nvGrpSpPr>
      <p:grpSpPr>
        <a:xfrm>
          <a:off x="0" y="0"/>
          <a:ext cx="0" cy="0"/>
          <a:chOff x="0" y="0"/>
          <a:chExt cx="0" cy="0"/>
        </a:xfrm>
      </p:grpSpPr>
      <p:sp>
        <p:nvSpPr>
          <p:cNvPr id="147" name="Google Shape;147;p27"/>
          <p:cNvSpPr txBox="1"/>
          <p:nvPr/>
        </p:nvSpPr>
        <p:spPr>
          <a:xfrm>
            <a:off x="577200" y="1173675"/>
            <a:ext cx="7989600" cy="8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400">
                <a:solidFill>
                  <a:schemeClr val="dk1"/>
                </a:solidFill>
                <a:latin typeface="Times New Roman"/>
                <a:ea typeface="Times New Roman"/>
                <a:cs typeface="Times New Roman"/>
                <a:sym typeface="Times New Roman"/>
              </a:rPr>
              <a:t>Is there room for improvement?</a:t>
            </a:r>
            <a:endParaRPr b="1" sz="44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51" name="Shape 151"/>
        <p:cNvGrpSpPr/>
        <p:nvPr/>
      </p:nvGrpSpPr>
      <p:grpSpPr>
        <a:xfrm>
          <a:off x="0" y="0"/>
          <a:ext cx="0" cy="0"/>
          <a:chOff x="0" y="0"/>
          <a:chExt cx="0" cy="0"/>
        </a:xfrm>
      </p:grpSpPr>
      <p:sp>
        <p:nvSpPr>
          <p:cNvPr id="152" name="Google Shape;152;p28"/>
          <p:cNvSpPr txBox="1"/>
          <p:nvPr>
            <p:ph idx="1" type="body"/>
          </p:nvPr>
        </p:nvSpPr>
        <p:spPr>
          <a:xfrm>
            <a:off x="468150" y="3930875"/>
            <a:ext cx="82077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D966"/>
                </a:solidFill>
              </a:rPr>
              <a:t>Justice and mental health treatment systems collaborate meaningfully to understand gaps in the justice system.</a:t>
            </a:r>
            <a:r>
              <a:rPr lang="en" sz="600">
                <a:solidFill>
                  <a:srgbClr val="FFD966"/>
                </a:solidFill>
              </a:rPr>
              <a:t>[F]</a:t>
            </a:r>
            <a:endParaRPr sz="600">
              <a:solidFill>
                <a:srgbClr val="FFD966"/>
              </a:solidFill>
              <a:latin typeface="Times New Roman"/>
              <a:ea typeface="Times New Roman"/>
              <a:cs typeface="Times New Roman"/>
              <a:sym typeface="Times New Roman"/>
            </a:endParaRPr>
          </a:p>
        </p:txBody>
      </p:sp>
      <p:pic>
        <p:nvPicPr>
          <p:cNvPr id="153" name="Google Shape;153;p28" title="Chart"/>
          <p:cNvPicPr preferRelativeResize="0"/>
          <p:nvPr/>
        </p:nvPicPr>
        <p:blipFill>
          <a:blip r:embed="rId3">
            <a:alphaModFix/>
          </a:blip>
          <a:stretch>
            <a:fillRect/>
          </a:stretch>
        </p:blipFill>
        <p:spPr>
          <a:xfrm>
            <a:off x="1642488" y="220525"/>
            <a:ext cx="5859024" cy="36260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57" name="Shape 157"/>
        <p:cNvGrpSpPr/>
        <p:nvPr/>
      </p:nvGrpSpPr>
      <p:grpSpPr>
        <a:xfrm>
          <a:off x="0" y="0"/>
          <a:ext cx="0" cy="0"/>
          <a:chOff x="0" y="0"/>
          <a:chExt cx="0" cy="0"/>
        </a:xfrm>
      </p:grpSpPr>
      <p:sp>
        <p:nvSpPr>
          <p:cNvPr id="158" name="Google Shape;158;p29"/>
          <p:cNvSpPr txBox="1"/>
          <p:nvPr>
            <p:ph idx="1" type="body"/>
          </p:nvPr>
        </p:nvSpPr>
        <p:spPr>
          <a:xfrm>
            <a:off x="344713" y="4162500"/>
            <a:ext cx="84546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D966"/>
                </a:solidFill>
              </a:rPr>
              <a:t>Stakeholders frequently communicate about mental health issues, including opportunities, challenges, and oversight of existing initiatives.</a:t>
            </a:r>
            <a:r>
              <a:rPr lang="en" sz="600">
                <a:solidFill>
                  <a:srgbClr val="FFD966"/>
                </a:solidFill>
              </a:rPr>
              <a:t>[I]</a:t>
            </a:r>
            <a:endParaRPr sz="600">
              <a:solidFill>
                <a:srgbClr val="FFD966"/>
              </a:solidFill>
              <a:latin typeface="Times New Roman"/>
              <a:ea typeface="Times New Roman"/>
              <a:cs typeface="Times New Roman"/>
              <a:sym typeface="Times New Roman"/>
            </a:endParaRPr>
          </a:p>
        </p:txBody>
      </p:sp>
      <p:pic>
        <p:nvPicPr>
          <p:cNvPr id="159" name="Google Shape;159;p29" title="Chart"/>
          <p:cNvPicPr preferRelativeResize="0"/>
          <p:nvPr/>
        </p:nvPicPr>
        <p:blipFill>
          <a:blip r:embed="rId3">
            <a:alphaModFix/>
          </a:blip>
          <a:stretch>
            <a:fillRect/>
          </a:stretch>
        </p:blipFill>
        <p:spPr>
          <a:xfrm>
            <a:off x="1455363" y="179650"/>
            <a:ext cx="6233287" cy="3857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63" name="Shape 163"/>
        <p:cNvGrpSpPr/>
        <p:nvPr/>
      </p:nvGrpSpPr>
      <p:grpSpPr>
        <a:xfrm>
          <a:off x="0" y="0"/>
          <a:ext cx="0" cy="0"/>
          <a:chOff x="0" y="0"/>
          <a:chExt cx="0" cy="0"/>
        </a:xfrm>
      </p:grpSpPr>
      <p:sp>
        <p:nvSpPr>
          <p:cNvPr id="164" name="Google Shape;164;p30"/>
          <p:cNvSpPr txBox="1"/>
          <p:nvPr>
            <p:ph idx="1" type="body"/>
          </p:nvPr>
        </p:nvSpPr>
        <p:spPr>
          <a:xfrm>
            <a:off x="344700" y="4155675"/>
            <a:ext cx="84546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D966"/>
                </a:solidFill>
              </a:rPr>
              <a:t>Stakeholders share data on a routine basis for the purposes of program planning, program evaluation, and performance measurement.</a:t>
            </a:r>
            <a:r>
              <a:rPr lang="en" sz="600">
                <a:solidFill>
                  <a:srgbClr val="FFD966"/>
                </a:solidFill>
              </a:rPr>
              <a:t>[K]</a:t>
            </a:r>
            <a:endParaRPr sz="600">
              <a:solidFill>
                <a:srgbClr val="FFD966"/>
              </a:solidFill>
              <a:latin typeface="Times New Roman"/>
              <a:ea typeface="Times New Roman"/>
              <a:cs typeface="Times New Roman"/>
              <a:sym typeface="Times New Roman"/>
            </a:endParaRPr>
          </a:p>
        </p:txBody>
      </p:sp>
      <p:pic>
        <p:nvPicPr>
          <p:cNvPr id="165" name="Google Shape;165;p30" title="Chart"/>
          <p:cNvPicPr preferRelativeResize="0"/>
          <p:nvPr/>
        </p:nvPicPr>
        <p:blipFill>
          <a:blip r:embed="rId3">
            <a:alphaModFix/>
          </a:blip>
          <a:stretch>
            <a:fillRect/>
          </a:stretch>
        </p:blipFill>
        <p:spPr>
          <a:xfrm>
            <a:off x="1455363" y="166025"/>
            <a:ext cx="6233287" cy="3857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69" name="Shape 169"/>
        <p:cNvGrpSpPr/>
        <p:nvPr/>
      </p:nvGrpSpPr>
      <p:grpSpPr>
        <a:xfrm>
          <a:off x="0" y="0"/>
          <a:ext cx="0" cy="0"/>
          <a:chOff x="0" y="0"/>
          <a:chExt cx="0" cy="0"/>
        </a:xfrm>
      </p:grpSpPr>
      <p:sp>
        <p:nvSpPr>
          <p:cNvPr id="170" name="Google Shape;170;p31"/>
          <p:cNvSpPr txBox="1"/>
          <p:nvPr>
            <p:ph idx="1" type="body"/>
          </p:nvPr>
        </p:nvSpPr>
        <p:spPr>
          <a:xfrm>
            <a:off x="357313" y="4162500"/>
            <a:ext cx="84294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FFD966"/>
                </a:solidFill>
              </a:rPr>
              <a:t>People with lived experience of mental health challenges, and their family members, are engaged as stakeholders on justice and mental health collaborations, such as committees, task forces, advisory boards.</a:t>
            </a:r>
            <a:r>
              <a:rPr lang="en" sz="600">
                <a:solidFill>
                  <a:srgbClr val="FFD966"/>
                </a:solidFill>
              </a:rPr>
              <a:t>[G]</a:t>
            </a:r>
            <a:endParaRPr sz="600">
              <a:solidFill>
                <a:srgbClr val="FFD966"/>
              </a:solidFill>
              <a:latin typeface="Times New Roman"/>
              <a:ea typeface="Times New Roman"/>
              <a:cs typeface="Times New Roman"/>
              <a:sym typeface="Times New Roman"/>
            </a:endParaRPr>
          </a:p>
        </p:txBody>
      </p:sp>
      <p:pic>
        <p:nvPicPr>
          <p:cNvPr id="171" name="Google Shape;171;p31" title="Chart"/>
          <p:cNvPicPr preferRelativeResize="0"/>
          <p:nvPr/>
        </p:nvPicPr>
        <p:blipFill>
          <a:blip r:embed="rId3">
            <a:alphaModFix/>
          </a:blip>
          <a:stretch>
            <a:fillRect/>
          </a:stretch>
        </p:blipFill>
        <p:spPr>
          <a:xfrm>
            <a:off x="1455363" y="193275"/>
            <a:ext cx="6233287" cy="3857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24D"/>
        </a:solidFill>
      </p:bgPr>
    </p:bg>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654175" y="206862"/>
            <a:ext cx="7835650" cy="4729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75" name="Shape 175"/>
        <p:cNvGrpSpPr/>
        <p:nvPr/>
      </p:nvGrpSpPr>
      <p:grpSpPr>
        <a:xfrm>
          <a:off x="0" y="0"/>
          <a:ext cx="0" cy="0"/>
          <a:chOff x="0" y="0"/>
          <a:chExt cx="0" cy="0"/>
        </a:xfrm>
      </p:grpSpPr>
      <p:sp>
        <p:nvSpPr>
          <p:cNvPr id="176" name="Google Shape;176;p32"/>
          <p:cNvSpPr txBox="1"/>
          <p:nvPr/>
        </p:nvSpPr>
        <p:spPr>
          <a:xfrm>
            <a:off x="405150" y="826925"/>
            <a:ext cx="8333700" cy="10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400">
                <a:solidFill>
                  <a:schemeClr val="dk1"/>
                </a:solidFill>
                <a:latin typeface="Times New Roman"/>
                <a:ea typeface="Times New Roman"/>
                <a:cs typeface="Times New Roman"/>
                <a:sym typeface="Times New Roman"/>
              </a:rPr>
              <a:t>Identify and Implement Solutions</a:t>
            </a:r>
            <a:endParaRPr b="1" sz="44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80" name="Shape 180"/>
        <p:cNvGrpSpPr/>
        <p:nvPr/>
      </p:nvGrpSpPr>
      <p:grpSpPr>
        <a:xfrm>
          <a:off x="0" y="0"/>
          <a:ext cx="0" cy="0"/>
          <a:chOff x="0" y="0"/>
          <a:chExt cx="0" cy="0"/>
        </a:xfrm>
      </p:grpSpPr>
      <p:pic>
        <p:nvPicPr>
          <p:cNvPr id="181" name="Google Shape;181;p33"/>
          <p:cNvPicPr preferRelativeResize="0"/>
          <p:nvPr/>
        </p:nvPicPr>
        <p:blipFill>
          <a:blip r:embed="rId3">
            <a:alphaModFix/>
          </a:blip>
          <a:stretch>
            <a:fillRect/>
          </a:stretch>
        </p:blipFill>
        <p:spPr>
          <a:xfrm>
            <a:off x="973925" y="726588"/>
            <a:ext cx="7196126" cy="3690325"/>
          </a:xfrm>
          <a:prstGeom prst="rect">
            <a:avLst/>
          </a:prstGeom>
          <a:noFill/>
          <a:ln>
            <a:noFill/>
          </a:ln>
        </p:spPr>
      </p:pic>
      <p:sp>
        <p:nvSpPr>
          <p:cNvPr id="182" name="Google Shape;182;p33"/>
          <p:cNvSpPr/>
          <p:nvPr/>
        </p:nvSpPr>
        <p:spPr>
          <a:xfrm>
            <a:off x="2647325" y="3785300"/>
            <a:ext cx="3560100" cy="346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mc:AlternateContent>
    <mc:Choice Requires="p14">
      <p:transition spd="slow" p14:dur="3500">
        <p:push/>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86" name="Shape 186"/>
        <p:cNvGrpSpPr/>
        <p:nvPr/>
      </p:nvGrpSpPr>
      <p:grpSpPr>
        <a:xfrm>
          <a:off x="0" y="0"/>
          <a:ext cx="0" cy="0"/>
          <a:chOff x="0" y="0"/>
          <a:chExt cx="0" cy="0"/>
        </a:xfrm>
      </p:grpSpPr>
      <p:pic>
        <p:nvPicPr>
          <p:cNvPr id="187" name="Google Shape;187;p34"/>
          <p:cNvPicPr preferRelativeResize="0"/>
          <p:nvPr/>
        </p:nvPicPr>
        <p:blipFill>
          <a:blip r:embed="rId3">
            <a:alphaModFix/>
          </a:blip>
          <a:stretch>
            <a:fillRect/>
          </a:stretch>
        </p:blipFill>
        <p:spPr>
          <a:xfrm>
            <a:off x="454075" y="542275"/>
            <a:ext cx="8029850" cy="3867775"/>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91" name="Shape 191"/>
        <p:cNvGrpSpPr/>
        <p:nvPr/>
      </p:nvGrpSpPr>
      <p:grpSpPr>
        <a:xfrm>
          <a:off x="0" y="0"/>
          <a:ext cx="0" cy="0"/>
          <a:chOff x="0" y="0"/>
          <a:chExt cx="0" cy="0"/>
        </a:xfrm>
      </p:grpSpPr>
      <p:pic>
        <p:nvPicPr>
          <p:cNvPr id="192" name="Google Shape;192;p35"/>
          <p:cNvPicPr preferRelativeResize="0"/>
          <p:nvPr/>
        </p:nvPicPr>
        <p:blipFill>
          <a:blip r:embed="rId3">
            <a:alphaModFix/>
          </a:blip>
          <a:stretch>
            <a:fillRect/>
          </a:stretch>
        </p:blipFill>
        <p:spPr>
          <a:xfrm>
            <a:off x="942975" y="460875"/>
            <a:ext cx="7258050" cy="4010025"/>
          </a:xfrm>
          <a:prstGeom prst="rect">
            <a:avLst/>
          </a:prstGeom>
          <a:noFill/>
          <a:ln>
            <a:noFill/>
          </a:ln>
        </p:spPr>
      </p:pic>
    </p:spTree>
  </p:cSld>
  <p:clrMapOvr>
    <a:masterClrMapping/>
  </p:clrMapOvr>
  <mc:AlternateContent>
    <mc:Choice Requires="p14">
      <p:transition spd="slow" p14:dur="25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96" name="Shape 196"/>
        <p:cNvGrpSpPr/>
        <p:nvPr/>
      </p:nvGrpSpPr>
      <p:grpSpPr>
        <a:xfrm>
          <a:off x="0" y="0"/>
          <a:ext cx="0" cy="0"/>
          <a:chOff x="0" y="0"/>
          <a:chExt cx="0" cy="0"/>
        </a:xfrm>
      </p:grpSpPr>
      <p:pic>
        <p:nvPicPr>
          <p:cNvPr id="197" name="Google Shape;197;p36"/>
          <p:cNvPicPr preferRelativeResize="0"/>
          <p:nvPr/>
        </p:nvPicPr>
        <p:blipFill>
          <a:blip r:embed="rId3">
            <a:alphaModFix/>
          </a:blip>
          <a:stretch>
            <a:fillRect/>
          </a:stretch>
        </p:blipFill>
        <p:spPr>
          <a:xfrm>
            <a:off x="1070226" y="711375"/>
            <a:ext cx="7003550" cy="4187399"/>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201" name="Shape 201"/>
        <p:cNvGrpSpPr/>
        <p:nvPr/>
      </p:nvGrpSpPr>
      <p:grpSpPr>
        <a:xfrm>
          <a:off x="0" y="0"/>
          <a:ext cx="0" cy="0"/>
          <a:chOff x="0" y="0"/>
          <a:chExt cx="0" cy="0"/>
        </a:xfrm>
      </p:grpSpPr>
      <p:pic>
        <p:nvPicPr>
          <p:cNvPr id="202" name="Google Shape;202;p37"/>
          <p:cNvPicPr preferRelativeResize="0"/>
          <p:nvPr/>
        </p:nvPicPr>
        <p:blipFill>
          <a:blip r:embed="rId3">
            <a:alphaModFix/>
          </a:blip>
          <a:stretch>
            <a:fillRect/>
          </a:stretch>
        </p:blipFill>
        <p:spPr>
          <a:xfrm>
            <a:off x="1441374" y="476725"/>
            <a:ext cx="6261250" cy="419005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206" name="Shape 206"/>
        <p:cNvGrpSpPr/>
        <p:nvPr/>
      </p:nvGrpSpPr>
      <p:grpSpPr>
        <a:xfrm>
          <a:off x="0" y="0"/>
          <a:ext cx="0" cy="0"/>
          <a:chOff x="0" y="0"/>
          <a:chExt cx="0" cy="0"/>
        </a:xfrm>
      </p:grpSpPr>
      <p:sp>
        <p:nvSpPr>
          <p:cNvPr id="207" name="Google Shape;207;p38"/>
          <p:cNvSpPr txBox="1"/>
          <p:nvPr/>
        </p:nvSpPr>
        <p:spPr>
          <a:xfrm>
            <a:off x="852000" y="858850"/>
            <a:ext cx="7440000" cy="28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00"/>
                </a:solidFill>
                <a:latin typeface="Times New Roman"/>
                <a:ea typeface="Times New Roman"/>
                <a:cs typeface="Times New Roman"/>
                <a:sym typeface="Times New Roman"/>
              </a:rPr>
              <a:t>Strategic Planning (SIM) Resources:</a:t>
            </a:r>
            <a:endParaRPr b="1" sz="3000">
              <a:solidFill>
                <a:srgbClr val="FFFF00"/>
              </a:solidFill>
              <a:latin typeface="Times New Roman"/>
              <a:ea typeface="Times New Roman"/>
              <a:cs typeface="Times New Roman"/>
              <a:sym typeface="Times New Roman"/>
            </a:endParaRPr>
          </a:p>
          <a:p>
            <a:pPr indent="-393700" lvl="1" marL="914400" rtl="0" algn="l">
              <a:spcBef>
                <a:spcPts val="0"/>
              </a:spcBef>
              <a:spcAft>
                <a:spcPts val="0"/>
              </a:spcAft>
              <a:buClr>
                <a:srgbClr val="FFFF00"/>
              </a:buClr>
              <a:buSzPts val="2600"/>
              <a:buFont typeface="Times New Roman"/>
              <a:buChar char="○"/>
            </a:pPr>
            <a:r>
              <a:rPr b="1" lang="en" sz="2600">
                <a:solidFill>
                  <a:srgbClr val="FFFF00"/>
                </a:solidFill>
                <a:latin typeface="Times New Roman"/>
                <a:ea typeface="Times New Roman"/>
                <a:cs typeface="Times New Roman"/>
                <a:sym typeface="Times New Roman"/>
              </a:rPr>
              <a:t>Community Surveys</a:t>
            </a:r>
            <a:endParaRPr b="1" sz="2600">
              <a:solidFill>
                <a:srgbClr val="FFFF00"/>
              </a:solidFill>
              <a:latin typeface="Times New Roman"/>
              <a:ea typeface="Times New Roman"/>
              <a:cs typeface="Times New Roman"/>
              <a:sym typeface="Times New Roman"/>
            </a:endParaRPr>
          </a:p>
          <a:p>
            <a:pPr indent="-393700" lvl="1" marL="914400" rtl="0" algn="l">
              <a:spcBef>
                <a:spcPts val="0"/>
              </a:spcBef>
              <a:spcAft>
                <a:spcPts val="0"/>
              </a:spcAft>
              <a:buClr>
                <a:srgbClr val="FFFF00"/>
              </a:buClr>
              <a:buSzPts val="2600"/>
              <a:buFont typeface="Times New Roman"/>
              <a:buChar char="○"/>
            </a:pPr>
            <a:r>
              <a:rPr b="1" lang="en" sz="2600">
                <a:solidFill>
                  <a:srgbClr val="FFFF00"/>
                </a:solidFill>
                <a:latin typeface="Times New Roman"/>
                <a:ea typeface="Times New Roman"/>
                <a:cs typeface="Times New Roman"/>
                <a:sym typeface="Times New Roman"/>
              </a:rPr>
              <a:t>Data (SAMHSA, VDH, DMH, NIDA, etc.)</a:t>
            </a:r>
            <a:endParaRPr b="1" sz="2600">
              <a:solidFill>
                <a:srgbClr val="FFFF00"/>
              </a:solidFill>
              <a:latin typeface="Times New Roman"/>
              <a:ea typeface="Times New Roman"/>
              <a:cs typeface="Times New Roman"/>
              <a:sym typeface="Times New Roman"/>
            </a:endParaRPr>
          </a:p>
          <a:p>
            <a:pPr indent="-393700" lvl="1" marL="914400" rtl="0" algn="l">
              <a:spcBef>
                <a:spcPts val="0"/>
              </a:spcBef>
              <a:spcAft>
                <a:spcPts val="0"/>
              </a:spcAft>
              <a:buClr>
                <a:srgbClr val="FFFF00"/>
              </a:buClr>
              <a:buSzPts val="2600"/>
              <a:buFont typeface="Times New Roman"/>
              <a:buChar char="○"/>
            </a:pPr>
            <a:r>
              <a:rPr b="1" lang="en" sz="2600">
                <a:solidFill>
                  <a:srgbClr val="FFFF00"/>
                </a:solidFill>
                <a:latin typeface="Times New Roman"/>
                <a:ea typeface="Times New Roman"/>
                <a:cs typeface="Times New Roman"/>
                <a:sym typeface="Times New Roman"/>
              </a:rPr>
              <a:t>SIM Model</a:t>
            </a:r>
            <a:endParaRPr b="1" sz="2600">
              <a:solidFill>
                <a:srgbClr val="FFFF00"/>
              </a:solidFill>
              <a:latin typeface="Times New Roman"/>
              <a:ea typeface="Times New Roman"/>
              <a:cs typeface="Times New Roman"/>
              <a:sym typeface="Times New Roman"/>
            </a:endParaRPr>
          </a:p>
          <a:p>
            <a:pPr indent="-393700" lvl="1" marL="914400" rtl="0" algn="l">
              <a:spcBef>
                <a:spcPts val="0"/>
              </a:spcBef>
              <a:spcAft>
                <a:spcPts val="0"/>
              </a:spcAft>
              <a:buClr>
                <a:srgbClr val="FFFF00"/>
              </a:buClr>
              <a:buSzPts val="2600"/>
              <a:buFont typeface="Times New Roman"/>
              <a:buChar char="○"/>
            </a:pPr>
            <a:r>
              <a:rPr b="1" lang="en" sz="2600">
                <a:solidFill>
                  <a:srgbClr val="FFFF00"/>
                </a:solidFill>
                <a:latin typeface="Times New Roman"/>
                <a:ea typeface="Times New Roman"/>
                <a:cs typeface="Times New Roman"/>
                <a:sym typeface="Times New Roman"/>
              </a:rPr>
              <a:t>Expertise Around the Table</a:t>
            </a:r>
            <a:endParaRPr b="1" sz="2600">
              <a:solidFill>
                <a:srgbClr val="FFFF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3000">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211" name="Shape 211"/>
        <p:cNvGrpSpPr/>
        <p:nvPr/>
      </p:nvGrpSpPr>
      <p:grpSpPr>
        <a:xfrm>
          <a:off x="0" y="0"/>
          <a:ext cx="0" cy="0"/>
          <a:chOff x="0" y="0"/>
          <a:chExt cx="0" cy="0"/>
        </a:xfrm>
      </p:grpSpPr>
      <p:sp>
        <p:nvSpPr>
          <p:cNvPr id="212" name="Google Shape;212;p39"/>
          <p:cNvSpPr txBox="1"/>
          <p:nvPr/>
        </p:nvSpPr>
        <p:spPr>
          <a:xfrm>
            <a:off x="3204900" y="697050"/>
            <a:ext cx="2734200" cy="6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00"/>
                </a:solidFill>
                <a:latin typeface="Times New Roman"/>
                <a:ea typeface="Times New Roman"/>
                <a:cs typeface="Times New Roman"/>
                <a:sym typeface="Times New Roman"/>
              </a:rPr>
              <a:t>Areas of Focus</a:t>
            </a:r>
            <a:endParaRPr b="1" sz="3000">
              <a:solidFill>
                <a:srgbClr val="FFFF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3000">
              <a:solidFill>
                <a:schemeClr val="dk1"/>
              </a:solidFill>
              <a:latin typeface="Times New Roman"/>
              <a:ea typeface="Times New Roman"/>
              <a:cs typeface="Times New Roman"/>
              <a:sym typeface="Times New Roman"/>
            </a:endParaRPr>
          </a:p>
        </p:txBody>
      </p:sp>
      <p:pic>
        <p:nvPicPr>
          <p:cNvPr id="213" name="Google Shape;213;p39"/>
          <p:cNvPicPr preferRelativeResize="0"/>
          <p:nvPr/>
        </p:nvPicPr>
        <p:blipFill>
          <a:blip r:embed="rId3">
            <a:alphaModFix/>
          </a:blip>
          <a:stretch>
            <a:fillRect/>
          </a:stretch>
        </p:blipFill>
        <p:spPr>
          <a:xfrm>
            <a:off x="816250" y="2144600"/>
            <a:ext cx="7511501" cy="1321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217" name="Shape 217"/>
        <p:cNvGrpSpPr/>
        <p:nvPr/>
      </p:nvGrpSpPr>
      <p:grpSpPr>
        <a:xfrm>
          <a:off x="0" y="0"/>
          <a:ext cx="0" cy="0"/>
          <a:chOff x="0" y="0"/>
          <a:chExt cx="0" cy="0"/>
        </a:xfrm>
      </p:grpSpPr>
      <p:pic>
        <p:nvPicPr>
          <p:cNvPr id="218" name="Google Shape;218;p40"/>
          <p:cNvPicPr preferRelativeResize="0"/>
          <p:nvPr/>
        </p:nvPicPr>
        <p:blipFill>
          <a:blip r:embed="rId3">
            <a:alphaModFix/>
          </a:blip>
          <a:stretch>
            <a:fillRect/>
          </a:stretch>
        </p:blipFill>
        <p:spPr>
          <a:xfrm>
            <a:off x="1046675" y="171975"/>
            <a:ext cx="7050651" cy="47995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222" name="Shape 222"/>
        <p:cNvGrpSpPr/>
        <p:nvPr/>
      </p:nvGrpSpPr>
      <p:grpSpPr>
        <a:xfrm>
          <a:off x="0" y="0"/>
          <a:ext cx="0" cy="0"/>
          <a:chOff x="0" y="0"/>
          <a:chExt cx="0" cy="0"/>
        </a:xfrm>
      </p:grpSpPr>
      <p:sp>
        <p:nvSpPr>
          <p:cNvPr id="223" name="Google Shape;223;p41"/>
          <p:cNvSpPr txBox="1"/>
          <p:nvPr/>
        </p:nvSpPr>
        <p:spPr>
          <a:xfrm>
            <a:off x="1152525" y="784525"/>
            <a:ext cx="7440000" cy="3713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Substance Abuse Counselor</a:t>
            </a:r>
            <a:endParaRPr b="1" sz="2400">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Superior Court Judge</a:t>
            </a:r>
            <a:endParaRPr b="1" sz="2400">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Probation / Parole Officer</a:t>
            </a:r>
            <a:endParaRPr b="1" sz="2400">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EMS </a:t>
            </a:r>
            <a:endParaRPr b="1" sz="2400">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Municipal Police Chief</a:t>
            </a:r>
            <a:endParaRPr b="1" sz="2400">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State’s Attorney</a:t>
            </a:r>
            <a:endParaRPr b="1" sz="2400">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Public Defender</a:t>
            </a:r>
            <a:endParaRPr b="1" sz="2400">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Mental Health Agency Executive Director</a:t>
            </a:r>
            <a:endParaRPr b="1" sz="2400">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Restorative Justice Coordinator</a:t>
            </a:r>
            <a:endParaRPr b="1" sz="2400">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Peer Mentor </a:t>
            </a:r>
            <a:endParaRPr b="1" sz="2400">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Housing SSA Program Manager</a:t>
            </a:r>
            <a:endParaRPr b="1" sz="2400">
              <a:solidFill>
                <a:srgbClr val="FFFF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3000">
              <a:solidFill>
                <a:schemeClr val="dk1"/>
              </a:solidFill>
              <a:latin typeface="Times New Roman"/>
              <a:ea typeface="Times New Roman"/>
              <a:cs typeface="Times New Roman"/>
              <a:sym typeface="Times New Roman"/>
            </a:endParaRPr>
          </a:p>
        </p:txBody>
      </p:sp>
      <p:sp>
        <p:nvSpPr>
          <p:cNvPr id="224" name="Google Shape;224;p41"/>
          <p:cNvSpPr txBox="1"/>
          <p:nvPr/>
        </p:nvSpPr>
        <p:spPr>
          <a:xfrm>
            <a:off x="1020250" y="237300"/>
            <a:ext cx="7096800" cy="4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u="sng">
                <a:solidFill>
                  <a:srgbClr val="FFFF00"/>
                </a:solidFill>
                <a:latin typeface="Times New Roman"/>
                <a:ea typeface="Times New Roman"/>
                <a:cs typeface="Times New Roman"/>
                <a:sym typeface="Times New Roman"/>
              </a:rPr>
              <a:t>Example of Breakout Group Membership</a:t>
            </a:r>
            <a:endParaRPr b="1" sz="3000" u="sng">
              <a:solidFill>
                <a:srgbClr val="FFFF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24D"/>
        </a:solidFill>
      </p:bgPr>
    </p:bg>
    <p:spTree>
      <p:nvGrpSpPr>
        <p:cNvPr id="64" name="Shape 64"/>
        <p:cNvGrpSpPr/>
        <p:nvPr/>
      </p:nvGrpSpPr>
      <p:grpSpPr>
        <a:xfrm>
          <a:off x="0" y="0"/>
          <a:ext cx="0" cy="0"/>
          <a:chOff x="0" y="0"/>
          <a:chExt cx="0" cy="0"/>
        </a:xfrm>
      </p:grpSpPr>
      <p:cxnSp>
        <p:nvCxnSpPr>
          <p:cNvPr id="65" name="Google Shape;65;p15"/>
          <p:cNvCxnSpPr/>
          <p:nvPr/>
        </p:nvCxnSpPr>
        <p:spPr>
          <a:xfrm>
            <a:off x="624200" y="1503750"/>
            <a:ext cx="3198000" cy="0"/>
          </a:xfrm>
          <a:prstGeom prst="straightConnector1">
            <a:avLst/>
          </a:prstGeom>
          <a:noFill/>
          <a:ln cap="flat" cmpd="sng" w="152400">
            <a:solidFill>
              <a:schemeClr val="lt1"/>
            </a:solidFill>
            <a:prstDash val="solid"/>
            <a:round/>
            <a:headEnd len="med" w="med" type="none"/>
            <a:tailEnd len="med" w="med" type="triangle"/>
          </a:ln>
        </p:spPr>
      </p:cxnSp>
      <p:cxnSp>
        <p:nvCxnSpPr>
          <p:cNvPr id="66" name="Google Shape;66;p15"/>
          <p:cNvCxnSpPr/>
          <p:nvPr/>
        </p:nvCxnSpPr>
        <p:spPr>
          <a:xfrm>
            <a:off x="4704125" y="1503750"/>
            <a:ext cx="3198000" cy="0"/>
          </a:xfrm>
          <a:prstGeom prst="straightConnector1">
            <a:avLst/>
          </a:prstGeom>
          <a:noFill/>
          <a:ln cap="flat" cmpd="sng" w="152400">
            <a:solidFill>
              <a:schemeClr val="lt1"/>
            </a:solidFill>
            <a:prstDash val="solid"/>
            <a:round/>
            <a:headEnd len="med" w="med" type="none"/>
            <a:tailEnd len="med" w="med" type="triangle"/>
          </a:ln>
        </p:spPr>
      </p:cxnSp>
      <p:cxnSp>
        <p:nvCxnSpPr>
          <p:cNvPr id="67" name="Google Shape;67;p15"/>
          <p:cNvCxnSpPr/>
          <p:nvPr/>
        </p:nvCxnSpPr>
        <p:spPr>
          <a:xfrm>
            <a:off x="3320725" y="1994725"/>
            <a:ext cx="2977200" cy="2207400"/>
          </a:xfrm>
          <a:prstGeom prst="straightConnector1">
            <a:avLst/>
          </a:prstGeom>
          <a:noFill/>
          <a:ln cap="flat" cmpd="sng" w="152400">
            <a:solidFill>
              <a:schemeClr val="lt1"/>
            </a:solidFill>
            <a:prstDash val="solid"/>
            <a:round/>
            <a:headEnd len="med" w="med" type="none"/>
            <a:tailEnd len="med" w="med" type="triangle"/>
          </a:ln>
        </p:spPr>
      </p:cxnSp>
      <p:sp>
        <p:nvSpPr>
          <p:cNvPr id="68" name="Google Shape;68;p15"/>
          <p:cNvSpPr txBox="1"/>
          <p:nvPr/>
        </p:nvSpPr>
        <p:spPr>
          <a:xfrm rot="2043609">
            <a:off x="2275670" y="3269405"/>
            <a:ext cx="3684229" cy="91202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rPr>
              <a:t>INTERCEPT</a:t>
            </a:r>
            <a:br>
              <a:rPr lang="en" sz="1800">
                <a:solidFill>
                  <a:schemeClr val="lt2"/>
                </a:solidFill>
              </a:rPr>
            </a:br>
            <a:r>
              <a:rPr lang="en" sz="1800">
                <a:solidFill>
                  <a:schemeClr val="lt2"/>
                </a:solidFill>
              </a:rPr>
              <a:t>(Away from courts and toward treatment / services / health resources)</a:t>
            </a:r>
            <a:endParaRPr sz="1800">
              <a:solidFill>
                <a:schemeClr val="lt2"/>
              </a:solidFill>
            </a:endParaRPr>
          </a:p>
        </p:txBody>
      </p:sp>
      <p:sp>
        <p:nvSpPr>
          <p:cNvPr id="69" name="Google Shape;69;p15"/>
          <p:cNvSpPr txBox="1"/>
          <p:nvPr/>
        </p:nvSpPr>
        <p:spPr>
          <a:xfrm>
            <a:off x="4704135" y="1680459"/>
            <a:ext cx="3684300" cy="9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rPr>
              <a:t>CONTINUE</a:t>
            </a:r>
            <a:br>
              <a:rPr lang="en" sz="1800">
                <a:solidFill>
                  <a:schemeClr val="lt2"/>
                </a:solidFill>
              </a:rPr>
            </a:br>
            <a:r>
              <a:rPr lang="en" sz="1800">
                <a:solidFill>
                  <a:schemeClr val="lt2"/>
                </a:solidFill>
              </a:rPr>
              <a:t>(Deeper into the judicial system)</a:t>
            </a:r>
            <a:endParaRPr sz="1800">
              <a:solidFill>
                <a:schemeClr val="l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228" name="Shape 228"/>
        <p:cNvGrpSpPr/>
        <p:nvPr/>
      </p:nvGrpSpPr>
      <p:grpSpPr>
        <a:xfrm>
          <a:off x="0" y="0"/>
          <a:ext cx="0" cy="0"/>
          <a:chOff x="0" y="0"/>
          <a:chExt cx="0" cy="0"/>
        </a:xfrm>
      </p:grpSpPr>
      <p:sp>
        <p:nvSpPr>
          <p:cNvPr id="229" name="Google Shape;22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Objective: Community Awareness		</a:t>
            </a:r>
            <a:r>
              <a:rPr b="1" lang="en">
                <a:solidFill>
                  <a:srgbClr val="9900FF"/>
                </a:solidFill>
              </a:rPr>
              <a:t>Breakout Team #4</a:t>
            </a:r>
            <a:endParaRPr b="1">
              <a:solidFill>
                <a:srgbClr val="9900FF"/>
              </a:solidFill>
            </a:endParaRPr>
          </a:p>
          <a:p>
            <a:pPr indent="0" lvl="0" marL="0" rtl="0" algn="l">
              <a:spcBef>
                <a:spcPts val="0"/>
              </a:spcBef>
              <a:spcAft>
                <a:spcPts val="0"/>
              </a:spcAft>
              <a:buNone/>
            </a:pPr>
            <a:r>
              <a:t/>
            </a:r>
            <a:endParaRPr/>
          </a:p>
        </p:txBody>
      </p:sp>
      <p:sp>
        <p:nvSpPr>
          <p:cNvPr id="230" name="Google Shape;230;p42"/>
          <p:cNvSpPr txBox="1"/>
          <p:nvPr>
            <p:ph idx="1" type="body"/>
          </p:nvPr>
        </p:nvSpPr>
        <p:spPr>
          <a:xfrm>
            <a:off x="219100" y="1268825"/>
            <a:ext cx="8520600" cy="3392400"/>
          </a:xfrm>
          <a:prstGeom prst="rect">
            <a:avLst/>
          </a:prstGeom>
          <a:ln cap="flat" cmpd="sng" w="38100">
            <a:solidFill>
              <a:srgbClr val="9900FF"/>
            </a:solidFill>
            <a:prstDash val="solid"/>
            <a:round/>
            <a:headEnd len="sm" w="sm" type="none"/>
            <a:tailEnd len="sm" w="sm" type="none"/>
          </a:ln>
        </p:spPr>
        <p:txBody>
          <a:bodyPr anchorCtr="0" anchor="t" bIns="91425" lIns="91425" spcFirstLastPara="1" rIns="91425" wrap="square" tIns="91425">
            <a:normAutofit fontScale="70000" lnSpcReduction="20000"/>
          </a:bodyPr>
          <a:lstStyle/>
          <a:p>
            <a:pPr indent="0" lvl="0" marL="0" rtl="0" algn="l">
              <a:lnSpc>
                <a:spcPct val="100000"/>
              </a:lnSpc>
              <a:spcBef>
                <a:spcPts val="0"/>
              </a:spcBef>
              <a:spcAft>
                <a:spcPts val="0"/>
              </a:spcAft>
              <a:buNone/>
            </a:pPr>
            <a:r>
              <a:rPr b="1" lang="en">
                <a:solidFill>
                  <a:schemeClr val="dk1"/>
                </a:solidFill>
              </a:rPr>
              <a:t>Action Steps:</a:t>
            </a:r>
            <a:endParaRPr b="1">
              <a:solidFill>
                <a:schemeClr val="dk1"/>
              </a:solidFill>
            </a:endParaRPr>
          </a:p>
          <a:p>
            <a:pPr indent="-308610" lvl="0" marL="457200" rtl="0" algn="l">
              <a:lnSpc>
                <a:spcPct val="100000"/>
              </a:lnSpc>
              <a:spcBef>
                <a:spcPts val="0"/>
              </a:spcBef>
              <a:spcAft>
                <a:spcPts val="0"/>
              </a:spcAft>
              <a:buClr>
                <a:schemeClr val="dk1"/>
              </a:buClr>
              <a:buSzPct val="100000"/>
              <a:buChar char="●"/>
            </a:pPr>
            <a:r>
              <a:rPr b="1" lang="en">
                <a:solidFill>
                  <a:schemeClr val="dk1"/>
                </a:solidFill>
              </a:rPr>
              <a:t>Design a community tour/orientation of services available in the community for newly assigned judges facilitated by DOC (site visits of key services and informational briefings)</a:t>
            </a:r>
            <a:endParaRPr b="1">
              <a:solidFill>
                <a:schemeClr val="dk1"/>
              </a:solidFill>
            </a:endParaRPr>
          </a:p>
          <a:p>
            <a:pPr indent="-308610" lvl="0" marL="457200" rtl="0" algn="l">
              <a:lnSpc>
                <a:spcPct val="100000"/>
              </a:lnSpc>
              <a:spcBef>
                <a:spcPts val="0"/>
              </a:spcBef>
              <a:spcAft>
                <a:spcPts val="0"/>
              </a:spcAft>
              <a:buClr>
                <a:schemeClr val="dk1"/>
              </a:buClr>
              <a:buSzPct val="100000"/>
              <a:buChar char="●"/>
            </a:pPr>
            <a:r>
              <a:rPr b="1" lang="en">
                <a:solidFill>
                  <a:schemeClr val="dk1"/>
                </a:solidFill>
              </a:rPr>
              <a:t>Community orientation/tour for judges of local area </a:t>
            </a:r>
            <a:endParaRPr b="1">
              <a:solidFill>
                <a:schemeClr val="dk1"/>
              </a:solidFill>
            </a:endParaRPr>
          </a:p>
          <a:p>
            <a:pPr indent="-308610" lvl="0" marL="457200" rtl="0" algn="l">
              <a:lnSpc>
                <a:spcPct val="100000"/>
              </a:lnSpc>
              <a:spcBef>
                <a:spcPts val="0"/>
              </a:spcBef>
              <a:spcAft>
                <a:spcPts val="0"/>
              </a:spcAft>
              <a:buClr>
                <a:schemeClr val="dk1"/>
              </a:buClr>
              <a:buSzPct val="100000"/>
              <a:buChar char="●"/>
            </a:pPr>
            <a:r>
              <a:rPr b="1" lang="en">
                <a:solidFill>
                  <a:schemeClr val="dk1"/>
                </a:solidFill>
              </a:rPr>
              <a:t>Change in judiciary policy to create default 2-year rotations – allowing greater familiarity with personnel, services, and cases</a:t>
            </a:r>
            <a:endParaRPr b="1">
              <a:solidFill>
                <a:schemeClr val="dk1"/>
              </a:solidFill>
            </a:endParaRPr>
          </a:p>
          <a:p>
            <a:pPr indent="-308610" lvl="0" marL="457200" rtl="0" algn="l">
              <a:lnSpc>
                <a:spcPct val="100000"/>
              </a:lnSpc>
              <a:spcBef>
                <a:spcPts val="0"/>
              </a:spcBef>
              <a:spcAft>
                <a:spcPts val="0"/>
              </a:spcAft>
              <a:buClr>
                <a:schemeClr val="dk1"/>
              </a:buClr>
              <a:buSzPct val="100000"/>
              <a:buChar char="●"/>
            </a:pPr>
            <a:r>
              <a:rPr b="1" lang="en">
                <a:solidFill>
                  <a:schemeClr val="dk1"/>
                </a:solidFill>
              </a:rPr>
              <a:t>Integration of peer support personnel in court and/or training for court officers to help individuals experiencing high levels of stress during court appearances</a:t>
            </a:r>
            <a:endParaRPr b="1">
              <a:solidFill>
                <a:schemeClr val="dk1"/>
              </a:solidFill>
            </a:endParaRPr>
          </a:p>
          <a:p>
            <a:pPr indent="0" lvl="0" marL="0" rtl="0" algn="l">
              <a:lnSpc>
                <a:spcPct val="100000"/>
              </a:lnSpc>
              <a:spcBef>
                <a:spcPts val="0"/>
              </a:spcBef>
              <a:spcAft>
                <a:spcPts val="0"/>
              </a:spcAft>
              <a:buNone/>
            </a:pPr>
            <a:r>
              <a:t/>
            </a:r>
            <a:endParaRPr b="1">
              <a:solidFill>
                <a:schemeClr val="dk1"/>
              </a:solidFill>
            </a:endParaRPr>
          </a:p>
          <a:p>
            <a:pPr indent="0" lvl="0" marL="0" rtl="0" algn="l">
              <a:lnSpc>
                <a:spcPct val="100000"/>
              </a:lnSpc>
              <a:spcBef>
                <a:spcPts val="0"/>
              </a:spcBef>
              <a:spcAft>
                <a:spcPts val="0"/>
              </a:spcAft>
              <a:buNone/>
            </a:pPr>
            <a:r>
              <a:t/>
            </a:r>
            <a:endParaRPr b="1">
              <a:solidFill>
                <a:schemeClr val="dk1"/>
              </a:solidFill>
            </a:endParaRPr>
          </a:p>
          <a:p>
            <a:pPr indent="0" lvl="0" marL="0" rtl="0" algn="l">
              <a:lnSpc>
                <a:spcPct val="100000"/>
              </a:lnSpc>
              <a:spcBef>
                <a:spcPts val="0"/>
              </a:spcBef>
              <a:spcAft>
                <a:spcPts val="0"/>
              </a:spcAft>
              <a:buNone/>
            </a:pPr>
            <a:r>
              <a:rPr b="1" lang="en">
                <a:solidFill>
                  <a:schemeClr val="dk1"/>
                </a:solidFill>
              </a:rPr>
              <a:t>Resources Needed:</a:t>
            </a:r>
            <a:endParaRPr b="1">
              <a:solidFill>
                <a:schemeClr val="dk1"/>
              </a:solidFill>
            </a:endParaRPr>
          </a:p>
          <a:p>
            <a:pPr indent="-308610" lvl="0" marL="457200" rtl="0" algn="l">
              <a:lnSpc>
                <a:spcPct val="100000"/>
              </a:lnSpc>
              <a:spcBef>
                <a:spcPts val="0"/>
              </a:spcBef>
              <a:spcAft>
                <a:spcPts val="0"/>
              </a:spcAft>
              <a:buClr>
                <a:schemeClr val="dk1"/>
              </a:buClr>
              <a:buSzPct val="100000"/>
              <a:buChar char="●"/>
            </a:pPr>
            <a:r>
              <a:rPr b="1" lang="en">
                <a:solidFill>
                  <a:schemeClr val="dk1"/>
                </a:solidFill>
              </a:rPr>
              <a:t>Build a resource guide and “curriculum” for judge orientation</a:t>
            </a:r>
            <a:endParaRPr b="1">
              <a:solidFill>
                <a:schemeClr val="dk1"/>
              </a:solidFill>
            </a:endParaRPr>
          </a:p>
          <a:p>
            <a:pPr indent="-308610" lvl="0" marL="457200" rtl="0" algn="l">
              <a:lnSpc>
                <a:spcPct val="100000"/>
              </a:lnSpc>
              <a:spcBef>
                <a:spcPts val="0"/>
              </a:spcBef>
              <a:spcAft>
                <a:spcPts val="0"/>
              </a:spcAft>
              <a:buClr>
                <a:schemeClr val="dk1"/>
              </a:buClr>
              <a:buSzPct val="100000"/>
              <a:buChar char="●"/>
            </a:pPr>
            <a:r>
              <a:rPr b="1" lang="en">
                <a:solidFill>
                  <a:schemeClr val="dk1"/>
                </a:solidFill>
              </a:rPr>
              <a:t>Consider options for peer support or other services to be available during key court dates (e.g. arraignment mornings)</a:t>
            </a:r>
            <a:endParaRPr b="1">
              <a:solidFill>
                <a:schemeClr val="dk1"/>
              </a:solidFill>
            </a:endParaRPr>
          </a:p>
          <a:p>
            <a:pPr indent="0" lvl="0" marL="0" rtl="0" algn="l">
              <a:lnSpc>
                <a:spcPct val="100000"/>
              </a:lnSpc>
              <a:spcBef>
                <a:spcPts val="0"/>
              </a:spcBef>
              <a:spcAft>
                <a:spcPts val="0"/>
              </a:spcAft>
              <a:buNone/>
            </a:pPr>
            <a:r>
              <a:t/>
            </a:r>
            <a:endParaRPr b="1">
              <a:solidFill>
                <a:schemeClr val="dk1"/>
              </a:solidFill>
            </a:endParaRPr>
          </a:p>
          <a:p>
            <a:pPr indent="0" lvl="0" marL="0" rtl="0" algn="l">
              <a:lnSpc>
                <a:spcPct val="100000"/>
              </a:lnSpc>
              <a:spcBef>
                <a:spcPts val="0"/>
              </a:spcBef>
              <a:spcAft>
                <a:spcPts val="0"/>
              </a:spcAft>
              <a:buNone/>
            </a:pPr>
            <a:r>
              <a:rPr b="1" lang="en">
                <a:solidFill>
                  <a:schemeClr val="dk1"/>
                </a:solidFill>
              </a:rPr>
              <a:t>Timeline: Implement by Spring 2025</a:t>
            </a:r>
            <a:endParaRPr b="1">
              <a:solidFill>
                <a:schemeClr val="dk1"/>
              </a:solidFill>
            </a:endParaRPr>
          </a:p>
          <a:p>
            <a:pPr indent="0" lvl="0" marL="0" rtl="0" algn="l">
              <a:lnSpc>
                <a:spcPct val="100000"/>
              </a:lnSpc>
              <a:spcBef>
                <a:spcPts val="0"/>
              </a:spcBef>
              <a:spcAft>
                <a:spcPts val="0"/>
              </a:spcAft>
              <a:buClr>
                <a:schemeClr val="dk1"/>
              </a:buClr>
              <a:buSzPct val="78571"/>
              <a:buFont typeface="Arial"/>
              <a:buNone/>
            </a:pPr>
            <a:r>
              <a:rPr b="1" lang="en" sz="1400">
                <a:solidFill>
                  <a:schemeClr val="dk1"/>
                </a:solidFill>
              </a:rPr>
              <a:t>What intercepts are most relevant to your plans? 3, 4</a:t>
            </a:r>
            <a:endParaRPr b="1" sz="1400">
              <a:solidFill>
                <a:schemeClr val="dk1"/>
              </a:solidFill>
            </a:endParaRPr>
          </a:p>
          <a:p>
            <a:pPr indent="0" lvl="0" marL="0" rtl="0" algn="l">
              <a:lnSpc>
                <a:spcPct val="100000"/>
              </a:lnSpc>
              <a:spcBef>
                <a:spcPts val="0"/>
              </a:spcBef>
              <a:spcAft>
                <a:spcPts val="0"/>
              </a:spcAft>
              <a:buNone/>
            </a:pPr>
            <a:r>
              <a:t/>
            </a:r>
            <a:endParaRPr b="1">
              <a:solidFill>
                <a:schemeClr val="dk1"/>
              </a:solidFill>
            </a:endParaRPr>
          </a:p>
          <a:p>
            <a:pPr indent="0" lvl="0" marL="457200" rtl="0" algn="l">
              <a:lnSpc>
                <a:spcPct val="100000"/>
              </a:lnSpc>
              <a:spcBef>
                <a:spcPts val="0"/>
              </a:spcBef>
              <a:spcAft>
                <a:spcPts val="0"/>
              </a:spcAft>
              <a:buNone/>
            </a:pPr>
            <a:r>
              <a:t/>
            </a:r>
            <a:endParaRPr b="1">
              <a:solidFill>
                <a:schemeClr val="dk1"/>
              </a:solidFill>
            </a:endParaRPr>
          </a:p>
          <a:p>
            <a:pPr indent="0" lvl="0" marL="0" rtl="0" algn="l">
              <a:lnSpc>
                <a:spcPct val="100000"/>
              </a:lnSpc>
              <a:spcBef>
                <a:spcPts val="0"/>
              </a:spcBef>
              <a:spcAft>
                <a:spcPts val="0"/>
              </a:spcAft>
              <a:buNone/>
            </a:pPr>
            <a:r>
              <a:rPr b="1" lang="en">
                <a:solidFill>
                  <a:schemeClr val="dk1"/>
                </a:solidFill>
              </a:rPr>
              <a:t>Leadership: Department of Corrections</a:t>
            </a:r>
            <a:endParaRPr b="1">
              <a:solidFill>
                <a:schemeClr val="dk1"/>
              </a:solidFill>
            </a:endParaRPr>
          </a:p>
          <a:p>
            <a:pPr indent="0" lvl="0" marL="0" rtl="0" algn="l">
              <a:lnSpc>
                <a:spcPct val="100000"/>
              </a:lnSpc>
              <a:spcBef>
                <a:spcPts val="0"/>
              </a:spcBef>
              <a:spcAft>
                <a:spcPts val="0"/>
              </a:spcAft>
              <a:buNone/>
            </a:pPr>
            <a:r>
              <a:t/>
            </a:r>
            <a:endParaRPr b="1">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234" name="Shape 234"/>
        <p:cNvGrpSpPr/>
        <p:nvPr/>
      </p:nvGrpSpPr>
      <p:grpSpPr>
        <a:xfrm>
          <a:off x="0" y="0"/>
          <a:ext cx="0" cy="0"/>
          <a:chOff x="0" y="0"/>
          <a:chExt cx="0" cy="0"/>
        </a:xfrm>
      </p:grpSpPr>
      <p:sp>
        <p:nvSpPr>
          <p:cNvPr id="235" name="Google Shape;235;p43"/>
          <p:cNvSpPr txBox="1"/>
          <p:nvPr/>
        </p:nvSpPr>
        <p:spPr>
          <a:xfrm>
            <a:off x="1063375" y="730725"/>
            <a:ext cx="7440000" cy="28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FFFF00"/>
                </a:solidFill>
                <a:latin typeface="Times New Roman"/>
                <a:ea typeface="Times New Roman"/>
                <a:cs typeface="Times New Roman"/>
                <a:sym typeface="Times New Roman"/>
              </a:rPr>
              <a:t>Each group focused on three key areas.</a:t>
            </a:r>
            <a:endParaRPr b="1" sz="2600">
              <a:solidFill>
                <a:srgbClr val="FFFF00"/>
              </a:solidFill>
              <a:latin typeface="Times New Roman"/>
              <a:ea typeface="Times New Roman"/>
              <a:cs typeface="Times New Roman"/>
              <a:sym typeface="Times New Roman"/>
            </a:endParaRPr>
          </a:p>
          <a:p>
            <a:pPr indent="-393700" lvl="0" marL="457200" rtl="0" algn="l">
              <a:spcBef>
                <a:spcPts val="0"/>
              </a:spcBef>
              <a:spcAft>
                <a:spcPts val="0"/>
              </a:spcAft>
              <a:buClr>
                <a:srgbClr val="FFFF00"/>
              </a:buClr>
              <a:buSzPts val="2600"/>
              <a:buFont typeface="Times New Roman"/>
              <a:buChar char="●"/>
            </a:pPr>
            <a:r>
              <a:rPr b="1" lang="en" sz="2600">
                <a:solidFill>
                  <a:srgbClr val="FFFF00"/>
                </a:solidFill>
                <a:latin typeface="Times New Roman"/>
                <a:ea typeface="Times New Roman"/>
                <a:cs typeface="Times New Roman"/>
                <a:sym typeface="Times New Roman"/>
              </a:rPr>
              <a:t>Five groups in Northeast</a:t>
            </a:r>
            <a:endParaRPr b="1" sz="2600">
              <a:solidFill>
                <a:srgbClr val="FFFF00"/>
              </a:solidFill>
              <a:latin typeface="Times New Roman"/>
              <a:ea typeface="Times New Roman"/>
              <a:cs typeface="Times New Roman"/>
              <a:sym typeface="Times New Roman"/>
            </a:endParaRPr>
          </a:p>
          <a:p>
            <a:pPr indent="-393700" lvl="0" marL="457200" rtl="0" algn="l">
              <a:spcBef>
                <a:spcPts val="0"/>
              </a:spcBef>
              <a:spcAft>
                <a:spcPts val="0"/>
              </a:spcAft>
              <a:buClr>
                <a:srgbClr val="FFFF00"/>
              </a:buClr>
              <a:buSzPts val="2600"/>
              <a:buFont typeface="Times New Roman"/>
              <a:buChar char="●"/>
            </a:pPr>
            <a:r>
              <a:rPr b="1" lang="en" sz="2600">
                <a:solidFill>
                  <a:srgbClr val="FFFF00"/>
                </a:solidFill>
                <a:latin typeface="Times New Roman"/>
                <a:ea typeface="Times New Roman"/>
                <a:cs typeface="Times New Roman"/>
                <a:sym typeface="Times New Roman"/>
              </a:rPr>
              <a:t>Four groups in Northwest</a:t>
            </a:r>
            <a:endParaRPr b="1" sz="2600">
              <a:solidFill>
                <a:srgbClr val="FFFF00"/>
              </a:solidFill>
              <a:latin typeface="Times New Roman"/>
              <a:ea typeface="Times New Roman"/>
              <a:cs typeface="Times New Roman"/>
              <a:sym typeface="Times New Roman"/>
            </a:endParaRPr>
          </a:p>
          <a:p>
            <a:pPr indent="-393700" lvl="0" marL="457200" rtl="0" algn="l">
              <a:spcBef>
                <a:spcPts val="0"/>
              </a:spcBef>
              <a:spcAft>
                <a:spcPts val="0"/>
              </a:spcAft>
              <a:buClr>
                <a:srgbClr val="FFFF00"/>
              </a:buClr>
              <a:buSzPts val="2600"/>
              <a:buFont typeface="Times New Roman"/>
              <a:buChar char="●"/>
            </a:pPr>
            <a:r>
              <a:rPr b="1" lang="en" sz="2600">
                <a:solidFill>
                  <a:srgbClr val="FFFF00"/>
                </a:solidFill>
                <a:latin typeface="Times New Roman"/>
                <a:ea typeface="Times New Roman"/>
                <a:cs typeface="Times New Roman"/>
                <a:sym typeface="Times New Roman"/>
              </a:rPr>
              <a:t>9 x 3 = 27 Action Plan Outlines Focused on:</a:t>
            </a:r>
            <a:endParaRPr b="1" sz="2600">
              <a:solidFill>
                <a:srgbClr val="FFFF00"/>
              </a:solidFill>
              <a:latin typeface="Times New Roman"/>
              <a:ea typeface="Times New Roman"/>
              <a:cs typeface="Times New Roman"/>
              <a:sym typeface="Times New Roman"/>
            </a:endParaRPr>
          </a:p>
          <a:p>
            <a:pPr indent="-393700" lvl="1" marL="914400" rtl="0" algn="l">
              <a:spcBef>
                <a:spcPts val="0"/>
              </a:spcBef>
              <a:spcAft>
                <a:spcPts val="0"/>
              </a:spcAft>
              <a:buClr>
                <a:srgbClr val="FFFF00"/>
              </a:buClr>
              <a:buSzPts val="2600"/>
              <a:buFont typeface="Times New Roman"/>
              <a:buChar char="○"/>
            </a:pPr>
            <a:r>
              <a:rPr b="1" lang="en" sz="2600">
                <a:solidFill>
                  <a:srgbClr val="FFFF00"/>
                </a:solidFill>
                <a:latin typeface="Times New Roman"/>
                <a:ea typeface="Times New Roman"/>
                <a:cs typeface="Times New Roman"/>
                <a:sym typeface="Times New Roman"/>
              </a:rPr>
              <a:t>Collaboration / Communication</a:t>
            </a:r>
            <a:endParaRPr b="1" sz="2600">
              <a:solidFill>
                <a:srgbClr val="FFFF00"/>
              </a:solidFill>
              <a:latin typeface="Times New Roman"/>
              <a:ea typeface="Times New Roman"/>
              <a:cs typeface="Times New Roman"/>
              <a:sym typeface="Times New Roman"/>
            </a:endParaRPr>
          </a:p>
          <a:p>
            <a:pPr indent="-393700" lvl="1" marL="914400" rtl="0" algn="l">
              <a:spcBef>
                <a:spcPts val="0"/>
              </a:spcBef>
              <a:spcAft>
                <a:spcPts val="0"/>
              </a:spcAft>
              <a:buClr>
                <a:srgbClr val="FFFF00"/>
              </a:buClr>
              <a:buSzPts val="2600"/>
              <a:buFont typeface="Times New Roman"/>
              <a:buChar char="○"/>
            </a:pPr>
            <a:r>
              <a:rPr b="1" lang="en" sz="2600">
                <a:solidFill>
                  <a:srgbClr val="FFFF00"/>
                </a:solidFill>
                <a:latin typeface="Times New Roman"/>
                <a:ea typeface="Times New Roman"/>
                <a:cs typeface="Times New Roman"/>
                <a:sym typeface="Times New Roman"/>
              </a:rPr>
              <a:t>Education, Training, Knowledge</a:t>
            </a:r>
            <a:endParaRPr b="1" sz="2600">
              <a:solidFill>
                <a:srgbClr val="FFFF00"/>
              </a:solidFill>
              <a:latin typeface="Times New Roman"/>
              <a:ea typeface="Times New Roman"/>
              <a:cs typeface="Times New Roman"/>
              <a:sym typeface="Times New Roman"/>
            </a:endParaRPr>
          </a:p>
          <a:p>
            <a:pPr indent="-393700" lvl="1" marL="914400" rtl="0" algn="l">
              <a:spcBef>
                <a:spcPts val="0"/>
              </a:spcBef>
              <a:spcAft>
                <a:spcPts val="0"/>
              </a:spcAft>
              <a:buClr>
                <a:srgbClr val="FFFF00"/>
              </a:buClr>
              <a:buSzPts val="2600"/>
              <a:buFont typeface="Times New Roman"/>
              <a:buChar char="○"/>
            </a:pPr>
            <a:r>
              <a:rPr b="1" lang="en" sz="2600">
                <a:solidFill>
                  <a:srgbClr val="FFFF00"/>
                </a:solidFill>
                <a:latin typeface="Times New Roman"/>
                <a:ea typeface="Times New Roman"/>
                <a:cs typeface="Times New Roman"/>
                <a:sym typeface="Times New Roman"/>
              </a:rPr>
              <a:t>Judicial System</a:t>
            </a:r>
            <a:endParaRPr b="1" sz="2600">
              <a:solidFill>
                <a:srgbClr val="FFFF00"/>
              </a:solidFill>
              <a:latin typeface="Times New Roman"/>
              <a:ea typeface="Times New Roman"/>
              <a:cs typeface="Times New Roman"/>
              <a:sym typeface="Times New Roman"/>
            </a:endParaRPr>
          </a:p>
          <a:p>
            <a:pPr indent="-393700" lvl="1" marL="914400" rtl="0" algn="l">
              <a:spcBef>
                <a:spcPts val="0"/>
              </a:spcBef>
              <a:spcAft>
                <a:spcPts val="0"/>
              </a:spcAft>
              <a:buClr>
                <a:srgbClr val="FFFF00"/>
              </a:buClr>
              <a:buSzPts val="2600"/>
              <a:buFont typeface="Times New Roman"/>
              <a:buChar char="○"/>
            </a:pPr>
            <a:r>
              <a:rPr b="1" lang="en" sz="2600">
                <a:solidFill>
                  <a:srgbClr val="FFFF00"/>
                </a:solidFill>
                <a:latin typeface="Times New Roman"/>
                <a:ea typeface="Times New Roman"/>
                <a:cs typeface="Times New Roman"/>
                <a:sym typeface="Times New Roman"/>
              </a:rPr>
              <a:t>Adding Resources / Access to Care</a:t>
            </a:r>
            <a:endParaRPr b="1" sz="2600">
              <a:solidFill>
                <a:srgbClr val="FFFF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3000">
              <a:solidFill>
                <a:srgbClr val="FFFF00"/>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239" name="Shape 239"/>
        <p:cNvGrpSpPr/>
        <p:nvPr/>
      </p:nvGrpSpPr>
      <p:grpSpPr>
        <a:xfrm>
          <a:off x="0" y="0"/>
          <a:ext cx="0" cy="0"/>
          <a:chOff x="0" y="0"/>
          <a:chExt cx="0" cy="0"/>
        </a:xfrm>
      </p:grpSpPr>
      <p:pic>
        <p:nvPicPr>
          <p:cNvPr id="240" name="Google Shape;240;p44" title="Chart"/>
          <p:cNvPicPr preferRelativeResize="0"/>
          <p:nvPr/>
        </p:nvPicPr>
        <p:blipFill>
          <a:blip r:embed="rId3">
            <a:alphaModFix/>
          </a:blip>
          <a:stretch>
            <a:fillRect/>
          </a:stretch>
        </p:blipFill>
        <p:spPr>
          <a:xfrm>
            <a:off x="1214012" y="815325"/>
            <a:ext cx="6715975" cy="4141700"/>
          </a:xfrm>
          <a:prstGeom prst="rect">
            <a:avLst/>
          </a:prstGeom>
          <a:noFill/>
          <a:ln>
            <a:noFill/>
          </a:ln>
        </p:spPr>
      </p:pic>
      <p:sp>
        <p:nvSpPr>
          <p:cNvPr id="241" name="Google Shape;241;p44"/>
          <p:cNvSpPr txBox="1"/>
          <p:nvPr/>
        </p:nvSpPr>
        <p:spPr>
          <a:xfrm>
            <a:off x="271775" y="208475"/>
            <a:ext cx="8577000" cy="449700"/>
          </a:xfrm>
          <a:prstGeom prst="rect">
            <a:avLst/>
          </a:prstGeom>
          <a:solidFill>
            <a:srgbClr val="741B4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00"/>
                </a:solidFill>
              </a:rPr>
              <a:t>SIM Workshop Feedback Surveys: NE and NW Regions Combined</a:t>
            </a:r>
            <a:endParaRPr b="1" sz="2000">
              <a:solidFill>
                <a:srgbClr val="FFFF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245" name="Shape 245"/>
        <p:cNvGrpSpPr/>
        <p:nvPr/>
      </p:nvGrpSpPr>
      <p:grpSpPr>
        <a:xfrm>
          <a:off x="0" y="0"/>
          <a:ext cx="0" cy="0"/>
          <a:chOff x="0" y="0"/>
          <a:chExt cx="0" cy="0"/>
        </a:xfrm>
      </p:grpSpPr>
      <p:sp>
        <p:nvSpPr>
          <p:cNvPr id="246" name="Google Shape;246;p45"/>
          <p:cNvSpPr txBox="1"/>
          <p:nvPr/>
        </p:nvSpPr>
        <p:spPr>
          <a:xfrm>
            <a:off x="271775" y="208475"/>
            <a:ext cx="8577000" cy="449700"/>
          </a:xfrm>
          <a:prstGeom prst="rect">
            <a:avLst/>
          </a:prstGeom>
          <a:solidFill>
            <a:srgbClr val="741B4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00"/>
                </a:solidFill>
              </a:rPr>
              <a:t>SIM Workshop Feedback Surveys: NE and NW Regions Combined</a:t>
            </a:r>
            <a:endParaRPr b="1" sz="2000">
              <a:solidFill>
                <a:srgbClr val="FFFF00"/>
              </a:solidFill>
            </a:endParaRPr>
          </a:p>
        </p:txBody>
      </p:sp>
      <p:pic>
        <p:nvPicPr>
          <p:cNvPr id="247" name="Google Shape;247;p45" title="Chart"/>
          <p:cNvPicPr preferRelativeResize="0"/>
          <p:nvPr/>
        </p:nvPicPr>
        <p:blipFill>
          <a:blip r:embed="rId3">
            <a:alphaModFix/>
          </a:blip>
          <a:stretch>
            <a:fillRect/>
          </a:stretch>
        </p:blipFill>
        <p:spPr>
          <a:xfrm>
            <a:off x="1191525" y="803750"/>
            <a:ext cx="6760956" cy="41805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251" name="Shape 251"/>
        <p:cNvGrpSpPr/>
        <p:nvPr/>
      </p:nvGrpSpPr>
      <p:grpSpPr>
        <a:xfrm>
          <a:off x="0" y="0"/>
          <a:ext cx="0" cy="0"/>
          <a:chOff x="0" y="0"/>
          <a:chExt cx="0" cy="0"/>
        </a:xfrm>
      </p:grpSpPr>
      <p:sp>
        <p:nvSpPr>
          <p:cNvPr id="252" name="Google Shape;252;p46"/>
          <p:cNvSpPr txBox="1"/>
          <p:nvPr/>
        </p:nvSpPr>
        <p:spPr>
          <a:xfrm>
            <a:off x="271775" y="208475"/>
            <a:ext cx="8577000" cy="449700"/>
          </a:xfrm>
          <a:prstGeom prst="rect">
            <a:avLst/>
          </a:prstGeom>
          <a:solidFill>
            <a:srgbClr val="741B4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00"/>
                </a:solidFill>
              </a:rPr>
              <a:t>SIM Workshop Feedback Surveys: NE and NW Regions Combined</a:t>
            </a:r>
            <a:endParaRPr b="1" sz="2000">
              <a:solidFill>
                <a:srgbClr val="FFFF00"/>
              </a:solidFill>
            </a:endParaRPr>
          </a:p>
        </p:txBody>
      </p:sp>
      <p:pic>
        <p:nvPicPr>
          <p:cNvPr id="253" name="Google Shape;253;p46" title="Chart"/>
          <p:cNvPicPr preferRelativeResize="0"/>
          <p:nvPr/>
        </p:nvPicPr>
        <p:blipFill>
          <a:blip r:embed="rId3">
            <a:alphaModFix/>
          </a:blip>
          <a:stretch>
            <a:fillRect/>
          </a:stretch>
        </p:blipFill>
        <p:spPr>
          <a:xfrm>
            <a:off x="1179800" y="822125"/>
            <a:ext cx="6760956" cy="41805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257" name="Shape 257"/>
        <p:cNvGrpSpPr/>
        <p:nvPr/>
      </p:nvGrpSpPr>
      <p:grpSpPr>
        <a:xfrm>
          <a:off x="0" y="0"/>
          <a:ext cx="0" cy="0"/>
          <a:chOff x="0" y="0"/>
          <a:chExt cx="0" cy="0"/>
        </a:xfrm>
      </p:grpSpPr>
      <p:sp>
        <p:nvSpPr>
          <p:cNvPr id="258" name="Google Shape;258;p47"/>
          <p:cNvSpPr txBox="1"/>
          <p:nvPr/>
        </p:nvSpPr>
        <p:spPr>
          <a:xfrm>
            <a:off x="271775" y="208475"/>
            <a:ext cx="8577000" cy="449700"/>
          </a:xfrm>
          <a:prstGeom prst="rect">
            <a:avLst/>
          </a:prstGeom>
          <a:solidFill>
            <a:srgbClr val="741B4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00"/>
                </a:solidFill>
              </a:rPr>
              <a:t>SIM Workshop Feedback Surveys: NE and NW Regions Combined</a:t>
            </a:r>
            <a:endParaRPr b="1" sz="2000">
              <a:solidFill>
                <a:srgbClr val="FFFF00"/>
              </a:solidFill>
            </a:endParaRPr>
          </a:p>
        </p:txBody>
      </p:sp>
      <p:pic>
        <p:nvPicPr>
          <p:cNvPr id="259" name="Google Shape;259;p47" title="Chart"/>
          <p:cNvPicPr preferRelativeResize="0"/>
          <p:nvPr/>
        </p:nvPicPr>
        <p:blipFill>
          <a:blip r:embed="rId3">
            <a:alphaModFix/>
          </a:blip>
          <a:stretch>
            <a:fillRect/>
          </a:stretch>
        </p:blipFill>
        <p:spPr>
          <a:xfrm>
            <a:off x="1191525" y="790125"/>
            <a:ext cx="6760956" cy="41805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263" name="Shape 263"/>
        <p:cNvGrpSpPr/>
        <p:nvPr/>
      </p:nvGrpSpPr>
      <p:grpSpPr>
        <a:xfrm>
          <a:off x="0" y="0"/>
          <a:ext cx="0" cy="0"/>
          <a:chOff x="0" y="0"/>
          <a:chExt cx="0" cy="0"/>
        </a:xfrm>
      </p:grpSpPr>
      <p:sp>
        <p:nvSpPr>
          <p:cNvPr id="264" name="Google Shape;264;p48"/>
          <p:cNvSpPr txBox="1"/>
          <p:nvPr/>
        </p:nvSpPr>
        <p:spPr>
          <a:xfrm>
            <a:off x="852000" y="216350"/>
            <a:ext cx="7440000" cy="45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rgbClr val="FFFF00"/>
                </a:solidFill>
                <a:latin typeface="Times New Roman"/>
                <a:ea typeface="Times New Roman"/>
                <a:cs typeface="Times New Roman"/>
                <a:sym typeface="Times New Roman"/>
              </a:rPr>
              <a:t>Ongoing Efforts in NE and NW Regions:</a:t>
            </a:r>
            <a:endParaRPr b="1" sz="2400" u="sng">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Follow-up workgroups are in organizational stages / starting to meet to accomplish workshop plans</a:t>
            </a:r>
            <a:endParaRPr b="1" sz="2400">
              <a:solidFill>
                <a:srgbClr val="FFFF00"/>
              </a:solidFill>
              <a:latin typeface="Times New Roman"/>
              <a:ea typeface="Times New Roman"/>
              <a:cs typeface="Times New Roman"/>
              <a:sym typeface="Times New Roman"/>
            </a:endParaRPr>
          </a:p>
          <a:p>
            <a:pPr indent="0" lvl="0" marL="457200" rtl="0" algn="l">
              <a:spcBef>
                <a:spcPts val="0"/>
              </a:spcBef>
              <a:spcAft>
                <a:spcPts val="0"/>
              </a:spcAft>
              <a:buNone/>
            </a:pPr>
            <a:r>
              <a:rPr b="1" lang="en" sz="1000">
                <a:solidFill>
                  <a:srgbClr val="FFFF00"/>
                </a:solidFill>
                <a:latin typeface="Times New Roman"/>
                <a:ea typeface="Times New Roman"/>
                <a:cs typeface="Times New Roman"/>
                <a:sym typeface="Times New Roman"/>
              </a:rPr>
              <a:t>  </a:t>
            </a:r>
            <a:endParaRPr b="1" sz="1000">
              <a:solidFill>
                <a:srgbClr val="FFFF00"/>
              </a:solidFill>
              <a:latin typeface="Times New Roman"/>
              <a:ea typeface="Times New Roman"/>
              <a:cs typeface="Times New Roman"/>
              <a:sym typeface="Times New Roman"/>
            </a:endParaRPr>
          </a:p>
          <a:p>
            <a:pPr indent="0" lvl="0" marL="0" rtl="0" algn="l">
              <a:spcBef>
                <a:spcPts val="0"/>
              </a:spcBef>
              <a:spcAft>
                <a:spcPts val="0"/>
              </a:spcAft>
              <a:buNone/>
            </a:pPr>
            <a:r>
              <a:rPr b="1" lang="en" sz="2400" u="sng">
                <a:solidFill>
                  <a:srgbClr val="FFFF00"/>
                </a:solidFill>
                <a:latin typeface="Times New Roman"/>
                <a:ea typeface="Times New Roman"/>
                <a:cs typeface="Times New Roman"/>
                <a:sym typeface="Times New Roman"/>
              </a:rPr>
              <a:t>Next Up: Three Judicial Regions</a:t>
            </a:r>
            <a:endParaRPr b="1" sz="2400" u="sng">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Southwest </a:t>
            </a:r>
            <a:endParaRPr b="1" sz="2400">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Chittenden</a:t>
            </a:r>
            <a:endParaRPr b="1" sz="2400">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Southeast</a:t>
            </a:r>
            <a:endParaRPr b="1" sz="2400">
              <a:solidFill>
                <a:srgbClr val="FFFF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1000">
              <a:solidFill>
                <a:srgbClr val="FFFF00"/>
              </a:solidFill>
              <a:latin typeface="Times New Roman"/>
              <a:ea typeface="Times New Roman"/>
              <a:cs typeface="Times New Roman"/>
              <a:sym typeface="Times New Roman"/>
            </a:endParaRPr>
          </a:p>
          <a:p>
            <a:pPr indent="0" lvl="0" marL="0" rtl="0" algn="l">
              <a:spcBef>
                <a:spcPts val="0"/>
              </a:spcBef>
              <a:spcAft>
                <a:spcPts val="0"/>
              </a:spcAft>
              <a:buNone/>
            </a:pPr>
            <a:r>
              <a:rPr b="1" lang="en" sz="2400" u="sng">
                <a:solidFill>
                  <a:srgbClr val="FFFF00"/>
                </a:solidFill>
                <a:latin typeface="Times New Roman"/>
                <a:ea typeface="Times New Roman"/>
                <a:cs typeface="Times New Roman"/>
                <a:sym typeface="Times New Roman"/>
              </a:rPr>
              <a:t>For those Next Three Regions: </a:t>
            </a:r>
            <a:endParaRPr b="1" sz="2400" u="sng">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Planning starts before the holidays</a:t>
            </a:r>
            <a:endParaRPr b="1" sz="2400">
              <a:solidFill>
                <a:srgbClr val="FFFF00"/>
              </a:solidFill>
              <a:latin typeface="Times New Roman"/>
              <a:ea typeface="Times New Roman"/>
              <a:cs typeface="Times New Roman"/>
              <a:sym typeface="Times New Roman"/>
            </a:endParaRPr>
          </a:p>
          <a:p>
            <a:pPr indent="-381000" lvl="0" marL="457200" rtl="0" algn="l">
              <a:spcBef>
                <a:spcPts val="0"/>
              </a:spcBef>
              <a:spcAft>
                <a:spcPts val="0"/>
              </a:spcAft>
              <a:buClr>
                <a:srgbClr val="FFFF00"/>
              </a:buClr>
              <a:buSzPts val="2400"/>
              <a:buFont typeface="Times New Roman"/>
              <a:buChar char="●"/>
            </a:pPr>
            <a:r>
              <a:rPr b="1" lang="en" sz="2400">
                <a:solidFill>
                  <a:srgbClr val="FFFF00"/>
                </a:solidFill>
                <a:latin typeface="Times New Roman"/>
                <a:ea typeface="Times New Roman"/>
                <a:cs typeface="Times New Roman"/>
                <a:sym typeface="Times New Roman"/>
              </a:rPr>
              <a:t>Workshops: April - May, 2025</a:t>
            </a:r>
            <a:endParaRPr b="1" sz="2400">
              <a:solidFill>
                <a:srgbClr val="FFFF00"/>
              </a:solidFill>
              <a:latin typeface="Times New Roman"/>
              <a:ea typeface="Times New Roman"/>
              <a:cs typeface="Times New Roman"/>
              <a:sym typeface="Times New Roman"/>
            </a:endParaRPr>
          </a:p>
          <a:p>
            <a:pPr indent="0" lvl="0" marL="0" rtl="0" algn="l">
              <a:spcBef>
                <a:spcPts val="0"/>
              </a:spcBef>
              <a:spcAft>
                <a:spcPts val="0"/>
              </a:spcAft>
              <a:buNone/>
            </a:pPr>
            <a:r>
              <a:t/>
            </a:r>
            <a:endParaRPr b="1" sz="2400">
              <a:solidFill>
                <a:srgbClr val="FFFF00"/>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268" name="Shape 268"/>
        <p:cNvGrpSpPr/>
        <p:nvPr/>
      </p:nvGrpSpPr>
      <p:grpSpPr>
        <a:xfrm>
          <a:off x="0" y="0"/>
          <a:ext cx="0" cy="0"/>
          <a:chOff x="0" y="0"/>
          <a:chExt cx="0" cy="0"/>
        </a:xfrm>
      </p:grpSpPr>
      <p:sp>
        <p:nvSpPr>
          <p:cNvPr id="269" name="Google Shape;269;p49"/>
          <p:cNvSpPr txBox="1"/>
          <p:nvPr/>
        </p:nvSpPr>
        <p:spPr>
          <a:xfrm>
            <a:off x="852000" y="216350"/>
            <a:ext cx="7440000" cy="459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u="sng">
                <a:solidFill>
                  <a:schemeClr val="lt1"/>
                </a:solidFill>
                <a:latin typeface="Times New Roman"/>
                <a:ea typeface="Times New Roman"/>
                <a:cs typeface="Times New Roman"/>
                <a:sym typeface="Times New Roman"/>
              </a:rPr>
              <a:t>CONTACT:</a:t>
            </a:r>
            <a:endParaRPr b="1" sz="3600" u="sng">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b="1" sz="3000" u="sng">
              <a:solidFill>
                <a:srgbClr val="FFFF00"/>
              </a:solidFill>
              <a:latin typeface="Times New Roman"/>
              <a:ea typeface="Times New Roman"/>
              <a:cs typeface="Times New Roman"/>
              <a:sym typeface="Times New Roman"/>
            </a:endParaRPr>
          </a:p>
          <a:p>
            <a:pPr indent="-419100" lvl="0" marL="457200" rtl="0" algn="l">
              <a:spcBef>
                <a:spcPts val="0"/>
              </a:spcBef>
              <a:spcAft>
                <a:spcPts val="0"/>
              </a:spcAft>
              <a:buClr>
                <a:srgbClr val="FFFF00"/>
              </a:buClr>
              <a:buSzPts val="3000"/>
              <a:buFont typeface="Times New Roman"/>
              <a:buChar char="●"/>
            </a:pPr>
            <a:r>
              <a:rPr b="1" lang="en" sz="3000">
                <a:solidFill>
                  <a:srgbClr val="FFFF00"/>
                </a:solidFill>
                <a:latin typeface="Times New Roman"/>
                <a:ea typeface="Times New Roman"/>
                <a:cs typeface="Times New Roman"/>
                <a:sym typeface="Times New Roman"/>
              </a:rPr>
              <a:t>Judge Kate Hayes</a:t>
            </a:r>
            <a:endParaRPr b="1" sz="3000">
              <a:solidFill>
                <a:srgbClr val="FFFF00"/>
              </a:solidFill>
              <a:latin typeface="Times New Roman"/>
              <a:ea typeface="Times New Roman"/>
              <a:cs typeface="Times New Roman"/>
              <a:sym typeface="Times New Roman"/>
            </a:endParaRPr>
          </a:p>
          <a:p>
            <a:pPr indent="0" lvl="0" marL="457200" rtl="0" algn="l">
              <a:spcBef>
                <a:spcPts val="0"/>
              </a:spcBef>
              <a:spcAft>
                <a:spcPts val="0"/>
              </a:spcAft>
              <a:buNone/>
            </a:pPr>
            <a:r>
              <a:rPr b="1" lang="en" sz="3000" u="sng">
                <a:solidFill>
                  <a:srgbClr val="FFFF00"/>
                </a:solidFill>
                <a:latin typeface="Times New Roman"/>
                <a:ea typeface="Times New Roman"/>
                <a:cs typeface="Times New Roman"/>
                <a:sym typeface="Times New Roman"/>
                <a:hlinkClick r:id="rId3">
                  <a:extLst>
                    <a:ext uri="{A12FA001-AC4F-418D-AE19-62706E023703}">
                      <ahyp:hlinkClr val="tx"/>
                    </a:ext>
                  </a:extLst>
                </a:hlinkClick>
              </a:rPr>
              <a:t>kate.hayes@vtcourts.gov</a:t>
            </a:r>
            <a:endParaRPr b="1" sz="3000">
              <a:solidFill>
                <a:srgbClr val="FFFF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b="1" sz="3000">
              <a:solidFill>
                <a:srgbClr val="FFFF00"/>
              </a:solidFill>
              <a:latin typeface="Times New Roman"/>
              <a:ea typeface="Times New Roman"/>
              <a:cs typeface="Times New Roman"/>
              <a:sym typeface="Times New Roman"/>
            </a:endParaRPr>
          </a:p>
          <a:p>
            <a:pPr indent="-419100" lvl="0" marL="457200" rtl="0" algn="l">
              <a:spcBef>
                <a:spcPts val="0"/>
              </a:spcBef>
              <a:spcAft>
                <a:spcPts val="0"/>
              </a:spcAft>
              <a:buClr>
                <a:srgbClr val="FFFF00"/>
              </a:buClr>
              <a:buSzPts val="3000"/>
              <a:buFont typeface="Times New Roman"/>
              <a:buChar char="●"/>
            </a:pPr>
            <a:r>
              <a:rPr b="1" lang="en" sz="3000">
                <a:solidFill>
                  <a:srgbClr val="FFFF00"/>
                </a:solidFill>
                <a:latin typeface="Times New Roman"/>
                <a:ea typeface="Times New Roman"/>
                <a:cs typeface="Times New Roman"/>
                <a:sym typeface="Times New Roman"/>
              </a:rPr>
              <a:t>Scott Acus</a:t>
            </a:r>
            <a:endParaRPr b="1" sz="3000">
              <a:solidFill>
                <a:srgbClr val="FFFF00"/>
              </a:solidFill>
              <a:latin typeface="Times New Roman"/>
              <a:ea typeface="Times New Roman"/>
              <a:cs typeface="Times New Roman"/>
              <a:sym typeface="Times New Roman"/>
            </a:endParaRPr>
          </a:p>
          <a:p>
            <a:pPr indent="0" lvl="0" marL="457200" rtl="0" algn="l">
              <a:spcBef>
                <a:spcPts val="0"/>
              </a:spcBef>
              <a:spcAft>
                <a:spcPts val="0"/>
              </a:spcAft>
              <a:buNone/>
            </a:pPr>
            <a:r>
              <a:rPr b="1" lang="en" sz="3000" u="sng">
                <a:solidFill>
                  <a:srgbClr val="FFFF00"/>
                </a:solidFill>
                <a:latin typeface="Times New Roman"/>
                <a:ea typeface="Times New Roman"/>
                <a:cs typeface="Times New Roman"/>
                <a:sym typeface="Times New Roman"/>
                <a:hlinkClick r:id="rId4">
                  <a:extLst>
                    <a:ext uri="{A12FA001-AC4F-418D-AE19-62706E023703}">
                      <ahyp:hlinkClr val="tx"/>
                    </a:ext>
                  </a:extLst>
                </a:hlinkClick>
              </a:rPr>
              <a:t>scott.acus@partner.vtcourts.gov</a:t>
            </a:r>
            <a:endParaRPr b="1" sz="3000">
              <a:solidFill>
                <a:srgbClr val="FFFF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b="1" sz="3000">
              <a:solidFill>
                <a:srgbClr val="FFFF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b="1" sz="2400">
              <a:solidFill>
                <a:srgbClr val="FFFF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b="1" sz="2400">
              <a:solidFill>
                <a:srgbClr val="FFFF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13900" y="756163"/>
            <a:ext cx="9157902" cy="3080325"/>
          </a:xfrm>
          <a:prstGeom prst="rect">
            <a:avLst/>
          </a:prstGeom>
          <a:noFill/>
          <a:ln>
            <a:noFill/>
          </a:ln>
        </p:spPr>
      </p:pic>
      <p:sp>
        <p:nvSpPr>
          <p:cNvPr id="75" name="Google Shape;75;p16"/>
          <p:cNvSpPr txBox="1"/>
          <p:nvPr/>
        </p:nvSpPr>
        <p:spPr>
          <a:xfrm>
            <a:off x="511050" y="99950"/>
            <a:ext cx="8121900" cy="57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Times New Roman"/>
                <a:ea typeface="Times New Roman"/>
                <a:cs typeface="Times New Roman"/>
                <a:sym typeface="Times New Roman"/>
              </a:rPr>
              <a:t>The Sequential Intercept Model (SIM)</a:t>
            </a:r>
            <a:endParaRPr b="1" sz="3600">
              <a:solidFill>
                <a:schemeClr val="lt1"/>
              </a:solidFill>
              <a:latin typeface="Times New Roman"/>
              <a:ea typeface="Times New Roman"/>
              <a:cs typeface="Times New Roman"/>
              <a:sym typeface="Times New Roman"/>
            </a:endParaRPr>
          </a:p>
        </p:txBody>
      </p:sp>
      <p:cxnSp>
        <p:nvCxnSpPr>
          <p:cNvPr id="76" name="Google Shape;76;p16"/>
          <p:cNvCxnSpPr/>
          <p:nvPr/>
        </p:nvCxnSpPr>
        <p:spPr>
          <a:xfrm>
            <a:off x="1145875" y="2450700"/>
            <a:ext cx="717600" cy="1838400"/>
          </a:xfrm>
          <a:prstGeom prst="straightConnector1">
            <a:avLst/>
          </a:prstGeom>
          <a:noFill/>
          <a:ln cap="flat" cmpd="sng" w="114300">
            <a:solidFill>
              <a:srgbClr val="FF0000"/>
            </a:solidFill>
            <a:prstDash val="solid"/>
            <a:round/>
            <a:headEnd len="med" w="med" type="none"/>
            <a:tailEnd len="med" w="med" type="triangle"/>
          </a:ln>
        </p:spPr>
      </p:cxnSp>
      <p:cxnSp>
        <p:nvCxnSpPr>
          <p:cNvPr id="77" name="Google Shape;77;p16"/>
          <p:cNvCxnSpPr/>
          <p:nvPr/>
        </p:nvCxnSpPr>
        <p:spPr>
          <a:xfrm>
            <a:off x="2529425" y="2322575"/>
            <a:ext cx="511200" cy="1849200"/>
          </a:xfrm>
          <a:prstGeom prst="straightConnector1">
            <a:avLst/>
          </a:prstGeom>
          <a:noFill/>
          <a:ln cap="flat" cmpd="sng" w="114300">
            <a:solidFill>
              <a:srgbClr val="FF0000"/>
            </a:solidFill>
            <a:prstDash val="solid"/>
            <a:round/>
            <a:headEnd len="med" w="med" type="none"/>
            <a:tailEnd len="med" w="med" type="triangle"/>
          </a:ln>
        </p:spPr>
      </p:cxnSp>
      <p:cxnSp>
        <p:nvCxnSpPr>
          <p:cNvPr id="78" name="Google Shape;78;p16"/>
          <p:cNvCxnSpPr/>
          <p:nvPr/>
        </p:nvCxnSpPr>
        <p:spPr>
          <a:xfrm flipH="1">
            <a:off x="4662500" y="2160100"/>
            <a:ext cx="16500" cy="1975200"/>
          </a:xfrm>
          <a:prstGeom prst="straightConnector1">
            <a:avLst/>
          </a:prstGeom>
          <a:noFill/>
          <a:ln cap="flat" cmpd="sng" w="114300">
            <a:solidFill>
              <a:srgbClr val="FF0000"/>
            </a:solidFill>
            <a:prstDash val="solid"/>
            <a:round/>
            <a:headEnd len="med" w="med" type="none"/>
            <a:tailEnd len="med" w="med" type="triangle"/>
          </a:ln>
        </p:spPr>
      </p:cxnSp>
      <p:cxnSp>
        <p:nvCxnSpPr>
          <p:cNvPr id="79" name="Google Shape;79;p16"/>
          <p:cNvCxnSpPr/>
          <p:nvPr/>
        </p:nvCxnSpPr>
        <p:spPr>
          <a:xfrm flipH="1">
            <a:off x="5866550" y="2029500"/>
            <a:ext cx="511200" cy="1971300"/>
          </a:xfrm>
          <a:prstGeom prst="straightConnector1">
            <a:avLst/>
          </a:prstGeom>
          <a:noFill/>
          <a:ln cap="flat" cmpd="sng" w="114300">
            <a:solidFill>
              <a:srgbClr val="FF0000"/>
            </a:solidFill>
            <a:prstDash val="solid"/>
            <a:round/>
            <a:headEnd len="med" w="med" type="none"/>
            <a:tailEnd len="med" w="med" type="triangle"/>
          </a:ln>
        </p:spPr>
      </p:cxnSp>
      <p:cxnSp>
        <p:nvCxnSpPr>
          <p:cNvPr id="80" name="Google Shape;80;p16"/>
          <p:cNvCxnSpPr/>
          <p:nvPr/>
        </p:nvCxnSpPr>
        <p:spPr>
          <a:xfrm flipH="1">
            <a:off x="6462325" y="2329925"/>
            <a:ext cx="669900" cy="1834500"/>
          </a:xfrm>
          <a:prstGeom prst="straightConnector1">
            <a:avLst/>
          </a:prstGeom>
          <a:noFill/>
          <a:ln cap="flat" cmpd="sng" w="114300">
            <a:solidFill>
              <a:srgbClr val="FF0000"/>
            </a:solidFill>
            <a:prstDash val="solid"/>
            <a:round/>
            <a:headEnd len="med" w="med" type="none"/>
            <a:tailEnd len="med" w="med" type="triangle"/>
          </a:ln>
        </p:spPr>
      </p:cxnSp>
      <p:sp>
        <p:nvSpPr>
          <p:cNvPr id="81" name="Google Shape;81;p16"/>
          <p:cNvSpPr/>
          <p:nvPr/>
        </p:nvSpPr>
        <p:spPr>
          <a:xfrm>
            <a:off x="1241975" y="3836475"/>
            <a:ext cx="5995404" cy="1259604"/>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6"/>
          <p:cNvSpPr txBox="1"/>
          <p:nvPr/>
        </p:nvSpPr>
        <p:spPr>
          <a:xfrm>
            <a:off x="2113100" y="4000800"/>
            <a:ext cx="40419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83" name="Google Shape;83;p16"/>
          <p:cNvSpPr txBox="1"/>
          <p:nvPr/>
        </p:nvSpPr>
        <p:spPr>
          <a:xfrm>
            <a:off x="2177150" y="3819775"/>
            <a:ext cx="36894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dk1"/>
                </a:solidFill>
              </a:rPr>
              <a:t>Access to Treatment and Other Key Services and Resources</a:t>
            </a:r>
            <a:endParaRPr b="1"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87" name="Shape 87"/>
        <p:cNvGrpSpPr/>
        <p:nvPr/>
      </p:nvGrpSpPr>
      <p:grpSpPr>
        <a:xfrm>
          <a:off x="0" y="0"/>
          <a:ext cx="0" cy="0"/>
          <a:chOff x="0" y="0"/>
          <a:chExt cx="0" cy="0"/>
        </a:xfrm>
      </p:grpSpPr>
      <p:sp>
        <p:nvSpPr>
          <p:cNvPr id="88" name="Google Shape;88;p17"/>
          <p:cNvSpPr txBox="1"/>
          <p:nvPr/>
        </p:nvSpPr>
        <p:spPr>
          <a:xfrm>
            <a:off x="3195600" y="1103225"/>
            <a:ext cx="2752800" cy="8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400">
                <a:solidFill>
                  <a:schemeClr val="dk1"/>
                </a:solidFill>
                <a:latin typeface="Times New Roman"/>
                <a:ea typeface="Times New Roman"/>
                <a:cs typeface="Times New Roman"/>
                <a:sym typeface="Times New Roman"/>
              </a:rPr>
              <a:t>The Need</a:t>
            </a:r>
            <a:endParaRPr b="1" sz="44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92" name="Shape 92"/>
        <p:cNvGrpSpPr/>
        <p:nvPr/>
      </p:nvGrpSpPr>
      <p:grpSpPr>
        <a:xfrm>
          <a:off x="0" y="0"/>
          <a:ext cx="0" cy="0"/>
          <a:chOff x="0" y="0"/>
          <a:chExt cx="0" cy="0"/>
        </a:xfrm>
      </p:grpSpPr>
      <p:pic>
        <p:nvPicPr>
          <p:cNvPr id="93" name="Google Shape;93;p18" title="Chart"/>
          <p:cNvPicPr preferRelativeResize="0"/>
          <p:nvPr/>
        </p:nvPicPr>
        <p:blipFill>
          <a:blip r:embed="rId3">
            <a:alphaModFix/>
          </a:blip>
          <a:stretch>
            <a:fillRect/>
          </a:stretch>
        </p:blipFill>
        <p:spPr>
          <a:xfrm>
            <a:off x="659300" y="152400"/>
            <a:ext cx="7825389" cy="4838699"/>
          </a:xfrm>
          <a:prstGeom prst="rect">
            <a:avLst/>
          </a:prstGeom>
          <a:noFill/>
          <a:ln>
            <a:noFill/>
          </a:ln>
        </p:spPr>
      </p:pic>
      <p:sp>
        <p:nvSpPr>
          <p:cNvPr id="94" name="Google Shape;94;p18"/>
          <p:cNvSpPr txBox="1"/>
          <p:nvPr/>
        </p:nvSpPr>
        <p:spPr>
          <a:xfrm rot="-1683208">
            <a:off x="270482" y="1165073"/>
            <a:ext cx="2019582" cy="662453"/>
          </a:xfrm>
          <a:prstGeom prst="rect">
            <a:avLst/>
          </a:prstGeom>
          <a:noFill/>
          <a:ln cap="flat" cmpd="sng" w="76200">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00"/>
                </a:solidFill>
              </a:rPr>
              <a:t>Intercept 3</a:t>
            </a:r>
            <a:endParaRPr b="1" sz="240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98" name="Shape 98"/>
        <p:cNvGrpSpPr/>
        <p:nvPr/>
      </p:nvGrpSpPr>
      <p:grpSpPr>
        <a:xfrm>
          <a:off x="0" y="0"/>
          <a:ext cx="0" cy="0"/>
          <a:chOff x="0" y="0"/>
          <a:chExt cx="0" cy="0"/>
        </a:xfrm>
      </p:grpSpPr>
      <p:pic>
        <p:nvPicPr>
          <p:cNvPr id="99" name="Google Shape;99;p19" title="Chart"/>
          <p:cNvPicPr preferRelativeResize="0"/>
          <p:nvPr/>
        </p:nvPicPr>
        <p:blipFill>
          <a:blip r:embed="rId3">
            <a:alphaModFix/>
          </a:blip>
          <a:stretch>
            <a:fillRect/>
          </a:stretch>
        </p:blipFill>
        <p:spPr>
          <a:xfrm>
            <a:off x="152400" y="152400"/>
            <a:ext cx="7825389" cy="4838699"/>
          </a:xfrm>
          <a:prstGeom prst="rect">
            <a:avLst/>
          </a:prstGeom>
          <a:noFill/>
          <a:ln>
            <a:noFill/>
          </a:ln>
        </p:spPr>
      </p:pic>
      <p:sp>
        <p:nvSpPr>
          <p:cNvPr id="100" name="Google Shape;100;p19"/>
          <p:cNvSpPr txBox="1"/>
          <p:nvPr/>
        </p:nvSpPr>
        <p:spPr>
          <a:xfrm rot="-1683208">
            <a:off x="37057" y="1292223"/>
            <a:ext cx="2019582" cy="662453"/>
          </a:xfrm>
          <a:prstGeom prst="rect">
            <a:avLst/>
          </a:prstGeom>
          <a:noFill/>
          <a:ln cap="flat" cmpd="sng" w="76200">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00"/>
                </a:solidFill>
              </a:rPr>
              <a:t>Intercept 3</a:t>
            </a:r>
            <a:endParaRPr b="1" sz="240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2479400" y="174425"/>
            <a:ext cx="4348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3333"/>
              <a:buFont typeface="Arial"/>
              <a:buNone/>
            </a:pPr>
            <a:r>
              <a:rPr b="1" lang="en" sz="3300">
                <a:solidFill>
                  <a:schemeClr val="lt1"/>
                </a:solidFill>
              </a:rPr>
              <a:t>Dept. of Corrections: </a:t>
            </a:r>
            <a:r>
              <a:rPr b="1" lang="en" sz="2650">
                <a:solidFill>
                  <a:schemeClr val="lt1"/>
                </a:solidFill>
              </a:rPr>
              <a:t>3/31/2024 Snapshot </a:t>
            </a:r>
            <a:endParaRPr b="1" sz="2650">
              <a:solidFill>
                <a:schemeClr val="lt1"/>
              </a:solidFill>
            </a:endParaRPr>
          </a:p>
          <a:p>
            <a:pPr indent="0" lvl="0" marL="0" rtl="0" algn="ctr">
              <a:spcBef>
                <a:spcPts val="0"/>
              </a:spcBef>
              <a:spcAft>
                <a:spcPts val="0"/>
              </a:spcAft>
              <a:buClr>
                <a:schemeClr val="dk1"/>
              </a:buClr>
              <a:buSzPct val="97059"/>
              <a:buFont typeface="Arial"/>
              <a:buNone/>
            </a:pPr>
            <a:r>
              <a:rPr lang="en" sz="1133">
                <a:solidFill>
                  <a:schemeClr val="lt1"/>
                </a:solidFill>
              </a:rPr>
              <a:t>*Data Provided by publicly available VT DoC statistics</a:t>
            </a:r>
            <a:endParaRPr>
              <a:solidFill>
                <a:schemeClr val="lt1"/>
              </a:solidFill>
            </a:endParaRPr>
          </a:p>
        </p:txBody>
      </p:sp>
      <p:pic>
        <p:nvPicPr>
          <p:cNvPr id="106" name="Google Shape;106;p20" title="Chart"/>
          <p:cNvPicPr preferRelativeResize="0"/>
          <p:nvPr/>
        </p:nvPicPr>
        <p:blipFill>
          <a:blip r:embed="rId3">
            <a:alphaModFix/>
          </a:blip>
          <a:stretch>
            <a:fillRect/>
          </a:stretch>
        </p:blipFill>
        <p:spPr>
          <a:xfrm>
            <a:off x="1143900" y="1414725"/>
            <a:ext cx="6856200" cy="3544300"/>
          </a:xfrm>
          <a:prstGeom prst="rect">
            <a:avLst/>
          </a:prstGeom>
          <a:noFill/>
          <a:ln>
            <a:noFill/>
          </a:ln>
        </p:spPr>
      </p:pic>
      <p:sp>
        <p:nvSpPr>
          <p:cNvPr id="107" name="Google Shape;107;p20"/>
          <p:cNvSpPr txBox="1"/>
          <p:nvPr/>
        </p:nvSpPr>
        <p:spPr>
          <a:xfrm rot="-1683208">
            <a:off x="305157" y="876098"/>
            <a:ext cx="2019582" cy="662453"/>
          </a:xfrm>
          <a:prstGeom prst="rect">
            <a:avLst/>
          </a:prstGeom>
          <a:noFill/>
          <a:ln cap="flat" cmpd="sng" w="76200">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00"/>
                </a:solidFill>
              </a:rPr>
              <a:t>Intercept 3</a:t>
            </a:r>
            <a:endParaRPr b="1" sz="240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0154"/>
        </a:solidFill>
      </p:bgPr>
    </p:bg>
    <p:spTree>
      <p:nvGrpSpPr>
        <p:cNvPr id="111" name="Shape 111"/>
        <p:cNvGrpSpPr/>
        <p:nvPr/>
      </p:nvGrpSpPr>
      <p:grpSpPr>
        <a:xfrm>
          <a:off x="0" y="0"/>
          <a:ext cx="0" cy="0"/>
          <a:chOff x="0" y="0"/>
          <a:chExt cx="0" cy="0"/>
        </a:xfrm>
      </p:grpSpPr>
      <p:pic>
        <p:nvPicPr>
          <p:cNvPr id="112" name="Google Shape;112;p21"/>
          <p:cNvPicPr preferRelativeResize="0"/>
          <p:nvPr/>
        </p:nvPicPr>
        <p:blipFill>
          <a:blip r:embed="rId3">
            <a:alphaModFix/>
          </a:blip>
          <a:stretch>
            <a:fillRect/>
          </a:stretch>
        </p:blipFill>
        <p:spPr>
          <a:xfrm>
            <a:off x="803675" y="954075"/>
            <a:ext cx="7536649" cy="3746600"/>
          </a:xfrm>
          <a:prstGeom prst="rect">
            <a:avLst/>
          </a:prstGeom>
          <a:noFill/>
          <a:ln>
            <a:noFill/>
          </a:ln>
        </p:spPr>
      </p:pic>
      <p:sp>
        <p:nvSpPr>
          <p:cNvPr id="113" name="Google Shape;113;p21"/>
          <p:cNvSpPr txBox="1"/>
          <p:nvPr/>
        </p:nvSpPr>
        <p:spPr>
          <a:xfrm rot="-579240">
            <a:off x="282171" y="415685"/>
            <a:ext cx="2019702" cy="662466"/>
          </a:xfrm>
          <a:prstGeom prst="rect">
            <a:avLst/>
          </a:prstGeom>
          <a:noFill/>
          <a:ln cap="flat" cmpd="sng" w="76200">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00"/>
                </a:solidFill>
              </a:rPr>
              <a:t>Intercept 5</a:t>
            </a:r>
            <a:endParaRPr b="1" sz="2400">
              <a:solidFill>
                <a:srgbClr val="FFFF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