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</p:sldMasterIdLst>
  <p:notesMasterIdLst>
    <p:notesMasterId r:id="rId8"/>
  </p:notesMasterIdLst>
  <p:sldIdLst>
    <p:sldId id="256" r:id="rId2"/>
    <p:sldId id="304" r:id="rId3"/>
    <p:sldId id="306" r:id="rId4"/>
    <p:sldId id="269" r:id="rId5"/>
    <p:sldId id="321" r:id="rId6"/>
    <p:sldId id="322" r:id="rId7"/>
  </p:sldIdLst>
  <p:sldSz cx="18288000" cy="10287000"/>
  <p:notesSz cx="6858000" cy="9144000"/>
  <p:embeddedFontLst>
    <p:embeddedFont>
      <p:font typeface="Battambang" pitchFamily="2" charset="0"/>
      <p:regular r:id="rId9"/>
      <p:bold r:id="rId10"/>
    </p:embeddedFont>
    <p:embeddedFont>
      <p:font typeface="Wingdings 2" panose="05020102010507070707" pitchFamily="18" charset="2"/>
      <p:regular r:id="rId11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8FDD"/>
    <a:srgbClr val="00918D"/>
    <a:srgbClr val="25788B"/>
    <a:srgbClr val="6781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3" d="100"/>
          <a:sy n="53" d="100"/>
        </p:scale>
        <p:origin x="80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8E4492-A40C-4ED1-ACBD-4A9A790DBBA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45486-FDEA-4463-9E5F-4E9A64A29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846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5256" y="1155701"/>
            <a:ext cx="16173450" cy="50292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13200" spc="-18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1269" y="6310314"/>
            <a:ext cx="13842302" cy="2468880"/>
          </a:xfrm>
        </p:spPr>
        <p:txBody>
          <a:bodyPr>
            <a:normAutofit/>
          </a:bodyPr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j-lt"/>
              </a:defRPr>
            </a:lvl1pPr>
            <a:lvl2pPr marL="685800" indent="0" algn="ctr">
              <a:buNone/>
              <a:defRPr sz="4200"/>
            </a:lvl2pPr>
            <a:lvl3pPr marL="1371600" indent="0" algn="ctr">
              <a:buNone/>
              <a:defRPr sz="3600"/>
            </a:lvl3pPr>
            <a:lvl4pPr marL="2057400" indent="0" algn="ctr">
              <a:buNone/>
              <a:defRPr sz="3000"/>
            </a:lvl4pPr>
            <a:lvl5pPr marL="2743200" indent="0" algn="ctr">
              <a:buNone/>
              <a:defRPr sz="3000"/>
            </a:lvl5pPr>
            <a:lvl6pPr marL="3429000" indent="0" algn="ctr">
              <a:buNone/>
              <a:defRPr sz="3000"/>
            </a:lvl6pPr>
            <a:lvl7pPr marL="4114800" indent="0" algn="ctr">
              <a:buNone/>
              <a:defRPr sz="3000"/>
            </a:lvl7pPr>
            <a:lvl8pPr marL="4800600" indent="0" algn="ctr">
              <a:buNone/>
              <a:defRPr sz="3000"/>
            </a:lvl8pPr>
            <a:lvl9pPr marL="5486400" indent="0" algn="ctr">
              <a:buNone/>
              <a:defRPr sz="3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41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04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115925" y="1042988"/>
            <a:ext cx="3943350" cy="7200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7288" y="1071563"/>
            <a:ext cx="11601450" cy="81010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990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341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256" y="1151129"/>
            <a:ext cx="16171164" cy="5033772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132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1268" y="6306314"/>
            <a:ext cx="13839444" cy="2468880"/>
          </a:xfrm>
        </p:spPr>
        <p:txBody>
          <a:bodyPr anchor="t">
            <a:normAutofit/>
          </a:bodyPr>
          <a:lstStyle>
            <a:lvl1pPr marL="0" indent="0">
              <a:buNone/>
              <a:defRPr sz="4800">
                <a:solidFill>
                  <a:schemeClr val="tx1"/>
                </a:solidFill>
                <a:latin typeface="+mj-lt"/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09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4984" y="2997201"/>
            <a:ext cx="6995160" cy="5650992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16995" y="2997201"/>
            <a:ext cx="6995160" cy="5650992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46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4984" y="3060701"/>
            <a:ext cx="6995160" cy="1085100"/>
          </a:xfrm>
        </p:spPr>
        <p:txBody>
          <a:bodyPr anchor="ctr">
            <a:normAutofit/>
          </a:bodyPr>
          <a:lstStyle>
            <a:lvl1pPr marL="0" indent="0">
              <a:buNone/>
              <a:defRPr sz="33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4984" y="4129626"/>
            <a:ext cx="6995160" cy="4800600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011412" y="3057653"/>
            <a:ext cx="6995160" cy="1083564"/>
          </a:xfrm>
        </p:spPr>
        <p:txBody>
          <a:bodyPr anchor="ctr">
            <a:normAutofit/>
          </a:bodyPr>
          <a:lstStyle>
            <a:lvl1pPr marL="0" indent="0">
              <a:buNone/>
              <a:defRPr sz="33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011412" y="4126485"/>
            <a:ext cx="6995160" cy="4800600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977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23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48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0" y="0"/>
            <a:ext cx="6858000" cy="10287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2392106" y="813423"/>
            <a:ext cx="5074920" cy="288036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9144000" cy="685800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413973" y="3767720"/>
            <a:ext cx="5097780" cy="4690481"/>
          </a:xfrm>
        </p:spPr>
        <p:txBody>
          <a:bodyPr>
            <a:normAutofit/>
          </a:bodyPr>
          <a:lstStyle>
            <a:lvl1pPr marL="0" marR="0" indent="0" algn="l" defTabSz="13716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700">
                <a:solidFill>
                  <a:srgbClr val="262626"/>
                </a:solidFill>
              </a:defRPr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marL="0" marR="0" lvl="0" indent="0" algn="l" defTabSz="1371600" rtl="0" eaLnBrk="1" fontAlgn="auto" latinLnBrk="0" hangingPunct="1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49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3836" y="8128001"/>
            <a:ext cx="16171164" cy="919925"/>
          </a:xfrm>
        </p:spPr>
        <p:txBody>
          <a:bodyPr anchor="b">
            <a:normAutofit/>
          </a:bodyPr>
          <a:lstStyle>
            <a:lvl1pPr>
              <a:defRPr sz="4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8288000" cy="7996428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1200"/>
              </a:spcBef>
              <a:buNone/>
              <a:defRPr sz="4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4984" y="8864603"/>
            <a:ext cx="13844016" cy="8001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2100">
                <a:solidFill>
                  <a:srgbClr val="262626"/>
                </a:solidFill>
              </a:defRPr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9/26/2024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6952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D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5837" y="749300"/>
            <a:ext cx="16159163" cy="2487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4985" y="3017520"/>
            <a:ext cx="16130588" cy="56492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8700" y="9618671"/>
            <a:ext cx="6172200" cy="342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5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8700" y="9832046"/>
            <a:ext cx="7543800" cy="342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5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45889" y="8814619"/>
            <a:ext cx="4389120" cy="20955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545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98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71600" rtl="0" eaLnBrk="1" latinLnBrk="0" hangingPunct="1">
        <a:lnSpc>
          <a:spcPct val="85000"/>
        </a:lnSpc>
        <a:spcBef>
          <a:spcPct val="0"/>
        </a:spcBef>
        <a:buNone/>
        <a:defRPr sz="8100" kern="1200" spc="-18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1371600" rtl="0" eaLnBrk="1" latinLnBrk="0" hangingPunct="1">
        <a:lnSpc>
          <a:spcPct val="85000"/>
        </a:lnSpc>
        <a:spcBef>
          <a:spcPts val="1950"/>
        </a:spcBef>
        <a:buFont typeface="Arial" pitchFamily="34" charset="0"/>
        <a:buChar char=" "/>
        <a:defRPr sz="3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521208" indent="-514350" algn="l" defTabSz="1371600" rtl="0" eaLnBrk="1" latinLnBrk="0" hangingPunct="1">
        <a:lnSpc>
          <a:spcPct val="85000"/>
        </a:lnSpc>
        <a:spcBef>
          <a:spcPts val="900"/>
        </a:spcBef>
        <a:buFont typeface="Arial" pitchFamily="34" charset="0"/>
        <a:buChar char=" "/>
        <a:defRPr sz="3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822960" indent="-822960" algn="l" defTabSz="1371600" rtl="0" eaLnBrk="1" latinLnBrk="0" hangingPunct="1">
        <a:lnSpc>
          <a:spcPct val="85000"/>
        </a:lnSpc>
        <a:spcBef>
          <a:spcPts val="900"/>
        </a:spcBef>
        <a:buFont typeface="Arial" pitchFamily="34" charset="0"/>
        <a:buChar char=" "/>
        <a:defRPr sz="3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234440" indent="-1234440" algn="l" defTabSz="1371600" rtl="0" eaLnBrk="1" latinLnBrk="0" hangingPunct="1">
        <a:lnSpc>
          <a:spcPct val="85000"/>
        </a:lnSpc>
        <a:spcBef>
          <a:spcPts val="900"/>
        </a:spcBef>
        <a:buFont typeface="Arial" pitchFamily="34" charset="0"/>
        <a:buChar char=" "/>
        <a:defRPr sz="27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645920" indent="-1645920" algn="l" defTabSz="1371600" rtl="0" eaLnBrk="1" latinLnBrk="0" hangingPunct="1">
        <a:lnSpc>
          <a:spcPct val="85000"/>
        </a:lnSpc>
        <a:spcBef>
          <a:spcPts val="900"/>
        </a:spcBef>
        <a:buFont typeface="Arial" pitchFamily="34" charset="0"/>
        <a:buChar char=" "/>
        <a:defRPr sz="27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800000" indent="-342900" algn="l" defTabSz="1371600" rtl="0" eaLnBrk="1" latinLnBrk="0" hangingPunct="1">
        <a:lnSpc>
          <a:spcPct val="85000"/>
        </a:lnSpc>
        <a:spcBef>
          <a:spcPts val="900"/>
        </a:spcBef>
        <a:buFont typeface="Arial" pitchFamily="34" charset="0"/>
        <a:buChar char=" "/>
        <a:defRPr sz="27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100000" indent="-342900" algn="l" defTabSz="1371600" rtl="0" eaLnBrk="1" latinLnBrk="0" hangingPunct="1">
        <a:lnSpc>
          <a:spcPct val="85000"/>
        </a:lnSpc>
        <a:spcBef>
          <a:spcPts val="900"/>
        </a:spcBef>
        <a:buFont typeface="Arial" pitchFamily="34" charset="0"/>
        <a:buChar char=" "/>
        <a:defRPr sz="27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400000" indent="-342900" algn="l" defTabSz="1371600" rtl="0" eaLnBrk="1" latinLnBrk="0" hangingPunct="1">
        <a:lnSpc>
          <a:spcPct val="85000"/>
        </a:lnSpc>
        <a:spcBef>
          <a:spcPts val="900"/>
        </a:spcBef>
        <a:buFont typeface="Arial" pitchFamily="34" charset="0"/>
        <a:buChar char=" "/>
        <a:defRPr sz="27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700000" indent="-342900" algn="l" defTabSz="1371600" rtl="0" eaLnBrk="1" latinLnBrk="0" hangingPunct="1">
        <a:lnSpc>
          <a:spcPct val="85000"/>
        </a:lnSpc>
        <a:spcBef>
          <a:spcPts val="900"/>
        </a:spcBef>
        <a:buFont typeface="Arial" pitchFamily="34" charset="0"/>
        <a:buChar char=" "/>
        <a:defRPr sz="27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740784" y="0"/>
            <a:ext cx="1547216" cy="10287000"/>
            <a:chOff x="0" y="0"/>
            <a:chExt cx="523379" cy="3479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23379" cy="3479800"/>
            </a:xfrm>
            <a:custGeom>
              <a:avLst/>
              <a:gdLst/>
              <a:ahLst/>
              <a:cxnLst/>
              <a:rect l="l" t="t" r="r" b="b"/>
              <a:pathLst>
                <a:path w="523379" h="3479800">
                  <a:moveTo>
                    <a:pt x="0" y="0"/>
                  </a:moveTo>
                  <a:lnTo>
                    <a:pt x="523379" y="0"/>
                  </a:lnTo>
                  <a:lnTo>
                    <a:pt x="523379" y="3479800"/>
                  </a:lnTo>
                  <a:lnTo>
                    <a:pt x="0" y="3479800"/>
                  </a:lnTo>
                  <a:close/>
                </a:path>
              </a:pathLst>
            </a:custGeom>
            <a:solidFill>
              <a:srgbClr val="FC5F2B"/>
            </a:solidFill>
          </p:spPr>
          <p:txBody>
            <a:bodyPr/>
            <a:lstStyle/>
            <a:p>
              <a:endParaRPr lang="en-US">
                <a:latin typeface="Battambang" pitchFamily="2" charset="0"/>
                <a:cs typeface="Battambang" pitchFamily="2" charset="0"/>
              </a:endParaRPr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780493" y="962006"/>
            <a:ext cx="14745813" cy="30777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000"/>
              </a:lnSpc>
            </a:pPr>
            <a:r>
              <a:rPr lang="en-US" sz="8000" dirty="0">
                <a:solidFill>
                  <a:srgbClr val="00918D"/>
                </a:solidFill>
                <a:latin typeface="Battambang" pitchFamily="2" charset="0"/>
                <a:cs typeface="Battambang" pitchFamily="2" charset="0"/>
              </a:rPr>
              <a:t>Improving MH, SU and Justice Intersections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359525" y="6793583"/>
            <a:ext cx="5913783" cy="5001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919"/>
              </a:lnSpc>
            </a:pPr>
            <a:r>
              <a:rPr lang="en-US" sz="2799" dirty="0">
                <a:solidFill>
                  <a:srgbClr val="545454"/>
                </a:solidFill>
                <a:latin typeface="Battambang" pitchFamily="2" charset="0"/>
                <a:cs typeface="Battambang" pitchFamily="2" charset="0"/>
              </a:rPr>
              <a:t>September 26,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7962900"/>
            <a:ext cx="8534400" cy="21231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6740784" y="0"/>
            <a:ext cx="1547216" cy="10287000"/>
            <a:chOff x="0" y="0"/>
            <a:chExt cx="523379" cy="3479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23379" cy="3479800"/>
            </a:xfrm>
            <a:custGeom>
              <a:avLst/>
              <a:gdLst/>
              <a:ahLst/>
              <a:cxnLst/>
              <a:rect l="l" t="t" r="r" b="b"/>
              <a:pathLst>
                <a:path w="523379" h="3479800">
                  <a:moveTo>
                    <a:pt x="0" y="0"/>
                  </a:moveTo>
                  <a:lnTo>
                    <a:pt x="523379" y="0"/>
                  </a:lnTo>
                  <a:lnTo>
                    <a:pt x="523379" y="3479800"/>
                  </a:lnTo>
                  <a:lnTo>
                    <a:pt x="0" y="3479800"/>
                  </a:lnTo>
                  <a:close/>
                </a:path>
              </a:pathLst>
            </a:custGeom>
            <a:solidFill>
              <a:srgbClr val="FC5F2B"/>
            </a:solidFill>
          </p:spPr>
          <p:txBody>
            <a:bodyPr/>
            <a:lstStyle/>
            <a:p>
              <a:endParaRPr lang="en-US">
                <a:latin typeface="Battambang" pitchFamily="2" charset="0"/>
                <a:cs typeface="Battambang" pitchFamily="2" charset="0"/>
              </a:endParaRP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39482" y="8572500"/>
            <a:ext cx="1548518" cy="1554615"/>
          </a:xfrm>
          <a:prstGeom prst="rect">
            <a:avLst/>
          </a:prstGeom>
        </p:spPr>
      </p:pic>
      <p:sp>
        <p:nvSpPr>
          <p:cNvPr id="7" name="Title 7"/>
          <p:cNvSpPr txBox="1">
            <a:spLocks/>
          </p:cNvSpPr>
          <p:nvPr/>
        </p:nvSpPr>
        <p:spPr>
          <a:xfrm>
            <a:off x="985837" y="749301"/>
            <a:ext cx="10291763" cy="1346200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100" kern="1200" spc="-18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u="sng" dirty="0">
                <a:solidFill>
                  <a:schemeClr val="accent2"/>
                </a:solidFill>
                <a:latin typeface="Battambang" pitchFamily="2" charset="0"/>
                <a:cs typeface="Battambang" pitchFamily="2" charset="0"/>
              </a:rPr>
              <a:t>Overview and Collaboration: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519" y="149331"/>
            <a:ext cx="4823345" cy="1199939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8A26771-F5D5-F69E-95B3-681975EEA1B5}"/>
              </a:ext>
            </a:extLst>
          </p:cNvPr>
          <p:cNvSpPr txBox="1">
            <a:spLocks/>
          </p:cNvSpPr>
          <p:nvPr/>
        </p:nvSpPr>
        <p:spPr>
          <a:xfrm>
            <a:off x="2057400" y="1866900"/>
            <a:ext cx="13106400" cy="76622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b="1" i="0" u="sng" dirty="0">
                <a:solidFill>
                  <a:srgbClr val="1F1F1F"/>
                </a:solidFill>
                <a:effectLst/>
                <a:latin typeface="Google Sans"/>
              </a:rPr>
              <a:t>Key collaboration initiatives:</a:t>
            </a:r>
          </a:p>
          <a:p>
            <a:pPr marL="0" indent="0">
              <a:buNone/>
            </a:pPr>
            <a:endParaRPr lang="en-US" sz="3200" i="0" dirty="0">
              <a:solidFill>
                <a:srgbClr val="1F1F1F"/>
              </a:solidFill>
              <a:effectLst/>
              <a:latin typeface="Google Sans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3200" i="0" dirty="0">
                <a:solidFill>
                  <a:srgbClr val="1F1F1F"/>
                </a:solidFill>
                <a:effectLst/>
                <a:latin typeface="Google Sans"/>
              </a:rPr>
              <a:t>Create comprehensive resource inventories and databases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3200" i="0" dirty="0">
                <a:solidFill>
                  <a:srgbClr val="1F1F1F"/>
                </a:solidFill>
                <a:effectLst/>
                <a:latin typeface="Google Sans"/>
              </a:rPr>
              <a:t>Develop universal resource database across the state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3200" i="0" dirty="0">
                <a:solidFill>
                  <a:srgbClr val="1F1F1F"/>
                </a:solidFill>
                <a:effectLst/>
                <a:latin typeface="Google Sans"/>
              </a:rPr>
              <a:t>Improve information sharing between agencies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3200" i="0" dirty="0">
                <a:solidFill>
                  <a:srgbClr val="1F1F1F"/>
                </a:solidFill>
                <a:effectLst/>
                <a:latin typeface="Google Sans"/>
              </a:rPr>
              <a:t>Utilize hub-and-spoke models for sharing information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Battambang" pitchFamily="2" charset="0"/>
              <a:cs typeface="Battamba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761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6740784" y="0"/>
            <a:ext cx="1547216" cy="10287000"/>
            <a:chOff x="0" y="0"/>
            <a:chExt cx="523379" cy="3479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23379" cy="3479800"/>
            </a:xfrm>
            <a:custGeom>
              <a:avLst/>
              <a:gdLst/>
              <a:ahLst/>
              <a:cxnLst/>
              <a:rect l="l" t="t" r="r" b="b"/>
              <a:pathLst>
                <a:path w="523379" h="3479800">
                  <a:moveTo>
                    <a:pt x="0" y="0"/>
                  </a:moveTo>
                  <a:lnTo>
                    <a:pt x="523379" y="0"/>
                  </a:lnTo>
                  <a:lnTo>
                    <a:pt x="523379" y="3479800"/>
                  </a:lnTo>
                  <a:lnTo>
                    <a:pt x="0" y="3479800"/>
                  </a:lnTo>
                  <a:close/>
                </a:path>
              </a:pathLst>
            </a:custGeom>
            <a:solidFill>
              <a:srgbClr val="FC5F2B"/>
            </a:solidFill>
          </p:spPr>
          <p:txBody>
            <a:bodyPr/>
            <a:lstStyle/>
            <a:p>
              <a:endParaRPr lang="en-US">
                <a:latin typeface="Battambang" pitchFamily="2" charset="0"/>
                <a:cs typeface="Battambang" pitchFamily="2" charset="0"/>
              </a:endParaRP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39482" y="8572500"/>
            <a:ext cx="1548518" cy="1554615"/>
          </a:xfrm>
          <a:prstGeom prst="rect">
            <a:avLst/>
          </a:prstGeom>
        </p:spPr>
      </p:pic>
      <p:sp>
        <p:nvSpPr>
          <p:cNvPr id="7" name="Title 7"/>
          <p:cNvSpPr txBox="1">
            <a:spLocks/>
          </p:cNvSpPr>
          <p:nvPr/>
        </p:nvSpPr>
        <p:spPr>
          <a:xfrm>
            <a:off x="985837" y="749301"/>
            <a:ext cx="9758363" cy="1346200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100" kern="1200" spc="-18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u="sng" dirty="0">
                <a:solidFill>
                  <a:schemeClr val="accent2"/>
                </a:solidFill>
                <a:latin typeface="Battambang" pitchFamily="2" charset="0"/>
                <a:cs typeface="Battambang" pitchFamily="2" charset="0"/>
              </a:rPr>
              <a:t>Education, Training, and Community Engagement: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858" y="327704"/>
            <a:ext cx="4823345" cy="1199939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5FFCFA-3341-FDBE-396C-6DD1D5372DE8}"/>
              </a:ext>
            </a:extLst>
          </p:cNvPr>
          <p:cNvSpPr txBox="1">
            <a:spLocks/>
          </p:cNvSpPr>
          <p:nvPr/>
        </p:nvSpPr>
        <p:spPr>
          <a:xfrm>
            <a:off x="1676400" y="2857500"/>
            <a:ext cx="13362290" cy="6680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CADE4"/>
              </a:buClr>
              <a:buFontTx/>
              <a:buChar char="-"/>
            </a:pPr>
            <a:r>
              <a:rPr lang="en-US" sz="3600" b="1" u="sng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Education initiatives:</a:t>
            </a:r>
          </a:p>
          <a:p>
            <a:pPr>
              <a:buClr>
                <a:srgbClr val="1CADE4"/>
              </a:buClr>
              <a:buFontTx/>
              <a:buChar char="-"/>
            </a:pP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  <a:latin typeface="Battambang" pitchFamily="2" charset="0"/>
              <a:cs typeface="Battambang" pitchFamily="2" charset="0"/>
            </a:endParaRPr>
          </a:p>
          <a:p>
            <a:pPr lvl="1">
              <a:buClr>
                <a:srgbClr val="1CADE4"/>
              </a:buClr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Train courts, law enforcement, and schools on available resources</a:t>
            </a:r>
          </a:p>
          <a:p>
            <a:pPr lvl="1">
              <a:buClr>
                <a:srgbClr val="1CADE4"/>
              </a:buClr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Provide education on evidence-based practices</a:t>
            </a:r>
          </a:p>
          <a:p>
            <a:pPr lvl="1">
              <a:buClr>
                <a:srgbClr val="1CADE4"/>
              </a:buClr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Conduct community orientations for newly assigned judges</a:t>
            </a:r>
          </a:p>
          <a:p>
            <a:pPr>
              <a:buClr>
                <a:srgbClr val="1CADE4"/>
              </a:buClr>
            </a:pP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  <a:latin typeface="Battambang" pitchFamily="2" charset="0"/>
              <a:cs typeface="Battambang" pitchFamily="2" charset="0"/>
            </a:endParaRPr>
          </a:p>
          <a:p>
            <a:pPr>
              <a:lnSpc>
                <a:spcPct val="120000"/>
              </a:lnSpc>
              <a:buClr>
                <a:srgbClr val="1CADE4"/>
              </a:buClr>
              <a:buFontTx/>
              <a:buChar char="-"/>
            </a:pPr>
            <a:r>
              <a:rPr lang="en-US" sz="3600" b="1" u="sng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Community engagement strategies:</a:t>
            </a:r>
          </a:p>
          <a:p>
            <a:pPr marL="0" indent="0">
              <a:buClr>
                <a:srgbClr val="1CADE4"/>
              </a:buClr>
              <a:buNone/>
            </a:pP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  <a:latin typeface="Battambang" pitchFamily="2" charset="0"/>
              <a:cs typeface="Battambang" pitchFamily="2" charset="0"/>
            </a:endParaRPr>
          </a:p>
          <a:p>
            <a:pPr lvl="1">
              <a:buClr>
                <a:srgbClr val="1CADE4"/>
              </a:buClr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Increase community outreach and direct contact</a:t>
            </a:r>
          </a:p>
          <a:p>
            <a:pPr lvl="1">
              <a:buClr>
                <a:srgbClr val="1CADE4"/>
              </a:buClr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Utilize social media and local advertising</a:t>
            </a:r>
          </a:p>
          <a:p>
            <a:pPr lvl="1">
              <a:buClr>
                <a:srgbClr val="1CADE4"/>
              </a:buClr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Emphasize 211 and 988 services availability</a:t>
            </a:r>
          </a:p>
          <a:p>
            <a:pPr lvl="1">
              <a:buClr>
                <a:srgbClr val="1CADE4"/>
              </a:buClr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Distribute service information in courthouses and to court-involved persons</a:t>
            </a:r>
          </a:p>
        </p:txBody>
      </p:sp>
    </p:spTree>
    <p:extLst>
      <p:ext uri="{BB962C8B-B14F-4D97-AF65-F5344CB8AC3E}">
        <p14:creationId xmlns:p14="http://schemas.microsoft.com/office/powerpoint/2010/main" val="3594600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D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740785" y="0"/>
            <a:ext cx="1547216" cy="10287000"/>
            <a:chOff x="0" y="0"/>
            <a:chExt cx="523379" cy="3479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23379" cy="3479800"/>
            </a:xfrm>
            <a:custGeom>
              <a:avLst/>
              <a:gdLst/>
              <a:ahLst/>
              <a:cxnLst/>
              <a:rect l="l" t="t" r="r" b="b"/>
              <a:pathLst>
                <a:path w="523379" h="3479800">
                  <a:moveTo>
                    <a:pt x="0" y="0"/>
                  </a:moveTo>
                  <a:lnTo>
                    <a:pt x="523379" y="0"/>
                  </a:lnTo>
                  <a:lnTo>
                    <a:pt x="523379" y="3479800"/>
                  </a:lnTo>
                  <a:lnTo>
                    <a:pt x="0" y="3479800"/>
                  </a:lnTo>
                  <a:close/>
                </a:path>
              </a:pathLst>
            </a:custGeom>
            <a:solidFill>
              <a:srgbClr val="FC5F2B"/>
            </a:solidFill>
          </p:spPr>
          <p:txBody>
            <a:bodyPr/>
            <a:lstStyle/>
            <a:p>
              <a:endParaRPr lang="en-US" sz="270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383278" y="0"/>
            <a:ext cx="112732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u="sng" spc="-180" dirty="0">
                <a:solidFill>
                  <a:schemeClr val="accent2"/>
                </a:solidFill>
                <a:latin typeface="Battambang" pitchFamily="2" charset="0"/>
                <a:ea typeface="+mj-ea"/>
                <a:cs typeface="Battambang" pitchFamily="2" charset="0"/>
              </a:rPr>
              <a:t>Program Development and Judicial System Improvements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2095500"/>
            <a:ext cx="15240000" cy="6320000"/>
          </a:xfrm>
          <a:prstGeom prst="rect">
            <a:avLst/>
          </a:prstGeom>
          <a:noFill/>
          <a:ln w="12700">
            <a:noFill/>
          </a:ln>
        </p:spPr>
        <p:txBody>
          <a:bodyPr wrap="square" numCol="1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u="sng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Program enhancements:</a:t>
            </a:r>
          </a:p>
          <a:p>
            <a:pPr marL="630000" marR="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Expand pre-trial services and pre-charge programs</a:t>
            </a:r>
          </a:p>
          <a:p>
            <a:pPr marL="630000" marR="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Embed mobile crisis teams with EMS and local police</a:t>
            </a:r>
          </a:p>
          <a:p>
            <a:pPr marL="630000" marR="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Develop transportation services for treatment access</a:t>
            </a:r>
          </a:p>
          <a:p>
            <a:pPr marL="630000" marR="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Increase peer support in courtrooms</a:t>
            </a:r>
          </a:p>
          <a:p>
            <a:pPr marL="630000" marR="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  <a:latin typeface="Battambang" pitchFamily="2" charset="0"/>
              <a:cs typeface="Battambang" pitchFamily="2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u="sng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Judicial system improvements:</a:t>
            </a:r>
          </a:p>
          <a:p>
            <a:pPr marL="630000" marR="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Create navigator/social worker positions to bridge service gaps</a:t>
            </a:r>
          </a:p>
          <a:p>
            <a:pPr marL="630000" marR="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Implement trauma-informed practices in courtrooms</a:t>
            </a:r>
          </a:p>
          <a:p>
            <a:pPr marL="630000" marR="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Consider 2-year judicial rotations for better local familiarity</a:t>
            </a:r>
          </a:p>
          <a:p>
            <a:pPr marL="630000" marR="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Improve documentation in probable cause affidavits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1408" y="8425145"/>
            <a:ext cx="4338254" cy="1081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1117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740785" y="0"/>
            <a:ext cx="1547216" cy="10287000"/>
            <a:chOff x="0" y="0"/>
            <a:chExt cx="523379" cy="3479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23379" cy="3479800"/>
            </a:xfrm>
            <a:custGeom>
              <a:avLst/>
              <a:gdLst/>
              <a:ahLst/>
              <a:cxnLst/>
              <a:rect l="l" t="t" r="r" b="b"/>
              <a:pathLst>
                <a:path w="523379" h="3479800">
                  <a:moveTo>
                    <a:pt x="0" y="0"/>
                  </a:moveTo>
                  <a:lnTo>
                    <a:pt x="523379" y="0"/>
                  </a:lnTo>
                  <a:lnTo>
                    <a:pt x="523379" y="3479800"/>
                  </a:lnTo>
                  <a:lnTo>
                    <a:pt x="0" y="3479800"/>
                  </a:lnTo>
                  <a:close/>
                </a:path>
              </a:pathLst>
            </a:custGeom>
            <a:solidFill>
              <a:srgbClr val="FC5F2B"/>
            </a:solidFill>
          </p:spPr>
          <p:txBody>
            <a:bodyPr/>
            <a:lstStyle/>
            <a:p>
              <a:endParaRPr lang="en-US" sz="270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383278" y="0"/>
            <a:ext cx="112732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u="sng" spc="-180" dirty="0">
                <a:solidFill>
                  <a:schemeClr val="accent2"/>
                </a:solidFill>
                <a:latin typeface="Battambang" pitchFamily="2" charset="0"/>
                <a:ea typeface="+mj-ea"/>
                <a:cs typeface="Battambang" pitchFamily="2" charset="0"/>
              </a:rPr>
              <a:t>Housing and Access to Care: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2095500"/>
            <a:ext cx="15240000" cy="5228034"/>
          </a:xfrm>
          <a:prstGeom prst="rect">
            <a:avLst/>
          </a:prstGeom>
          <a:noFill/>
          <a:ln w="12700">
            <a:noFill/>
          </a:ln>
        </p:spPr>
        <p:txBody>
          <a:bodyPr wrap="square" numCol="1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</a:t>
            </a:r>
            <a:r>
              <a:rPr lang="en-US" sz="3600" b="1" u="sng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Housing initiatives:</a:t>
            </a:r>
          </a:p>
          <a:p>
            <a:pPr marL="63000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Develop scatter-site units and supportive housing</a:t>
            </a:r>
          </a:p>
          <a:p>
            <a:pPr marL="63000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Create housing vouchers for those transitioning from DOC services</a:t>
            </a:r>
          </a:p>
          <a:p>
            <a:pPr marL="63000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Increase Family Supportive Housing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- </a:t>
            </a:r>
            <a:r>
              <a:rPr lang="en-US" sz="3600" b="1" u="sng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Improving access to care:</a:t>
            </a:r>
          </a:p>
          <a:p>
            <a:pPr marL="63000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Explore EMS carrying Suboxone for immediate MAT access</a:t>
            </a:r>
          </a:p>
          <a:p>
            <a:pPr marL="63000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Develop telehealth programs for medical services and food access</a:t>
            </a:r>
          </a:p>
          <a:p>
            <a:pPr marL="63000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Increase residential programming and rehabilitation services</a:t>
            </a:r>
          </a:p>
          <a:p>
            <a:pPr marL="63000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Improve access to food banks and hygiene resources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1408" y="8425145"/>
            <a:ext cx="4338254" cy="1081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48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740785" y="0"/>
            <a:ext cx="1547216" cy="10287000"/>
            <a:chOff x="0" y="0"/>
            <a:chExt cx="523379" cy="3479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23379" cy="3479800"/>
            </a:xfrm>
            <a:custGeom>
              <a:avLst/>
              <a:gdLst/>
              <a:ahLst/>
              <a:cxnLst/>
              <a:rect l="l" t="t" r="r" b="b"/>
              <a:pathLst>
                <a:path w="523379" h="3479800">
                  <a:moveTo>
                    <a:pt x="0" y="0"/>
                  </a:moveTo>
                  <a:lnTo>
                    <a:pt x="523379" y="0"/>
                  </a:lnTo>
                  <a:lnTo>
                    <a:pt x="523379" y="3479800"/>
                  </a:lnTo>
                  <a:lnTo>
                    <a:pt x="0" y="3479800"/>
                  </a:lnTo>
                  <a:close/>
                </a:path>
              </a:pathLst>
            </a:custGeom>
            <a:solidFill>
              <a:srgbClr val="FC5F2B"/>
            </a:solidFill>
          </p:spPr>
          <p:txBody>
            <a:bodyPr/>
            <a:lstStyle/>
            <a:p>
              <a:endParaRPr lang="en-US" sz="270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383278" y="0"/>
            <a:ext cx="112732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u="sng" spc="-180" dirty="0">
                <a:solidFill>
                  <a:schemeClr val="accent2"/>
                </a:solidFill>
                <a:latin typeface="Battambang" pitchFamily="2" charset="0"/>
                <a:ea typeface="+mj-ea"/>
                <a:cs typeface="Battambang" pitchFamily="2" charset="0"/>
              </a:rPr>
              <a:t>Sustainability and Follow-up: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2095500"/>
            <a:ext cx="15240000" cy="5923416"/>
          </a:xfrm>
          <a:prstGeom prst="rect">
            <a:avLst/>
          </a:prstGeom>
          <a:noFill/>
          <a:ln w="12700">
            <a:noFill/>
          </a:ln>
        </p:spPr>
        <p:txBody>
          <a:bodyPr wrap="square" numCol="1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Pilot programs:</a:t>
            </a:r>
          </a:p>
          <a:p>
            <a:pPr marL="630000" marR="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EMS Suboxone trial</a:t>
            </a:r>
          </a:p>
          <a:p>
            <a:pPr marL="630000" marR="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 Embedding mental health professionals with law enforcement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Evaluation strategies:</a:t>
            </a:r>
          </a:p>
          <a:p>
            <a:pPr marL="630000" marR="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 Create summarized reports of follow-up actions</a:t>
            </a:r>
          </a:p>
          <a:p>
            <a:pPr marL="630000" marR="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 Conduct surveys to measure new program effectiveness</a:t>
            </a:r>
          </a:p>
          <a:p>
            <a:pPr marL="630000" marR="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 Schedule regular progress check-ins and data gathering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Long-term goals:</a:t>
            </a:r>
          </a:p>
          <a:p>
            <a:pPr marL="630000" marR="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 Reduce recidivism</a:t>
            </a:r>
          </a:p>
          <a:p>
            <a:pPr marL="630000" marR="0" lvl="1" indent="-306000">
              <a:lnSpc>
                <a:spcPct val="107000"/>
              </a:lnSpc>
              <a:spcBef>
                <a:spcPct val="20000"/>
              </a:spcBef>
              <a:spcAft>
                <a:spcPts val="600"/>
              </a:spcAft>
              <a:buClr>
                <a:srgbClr val="1CADE4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Battambang" pitchFamily="2" charset="0"/>
                <a:cs typeface="Battambang" pitchFamily="2" charset="0"/>
              </a:rPr>
              <a:t>  Improve outcomes for justice-involved individuals with mental health or substance use issues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1408" y="8425145"/>
            <a:ext cx="4338254" cy="1081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208462"/>
      </p:ext>
    </p:extLst>
  </p:cSld>
  <p:clrMapOvr>
    <a:masterClrMapping/>
  </p:clrMapOvr>
</p:sld>
</file>

<file path=ppt/theme/theme1.xml><?xml version="1.0" encoding="utf-8"?>
<a:theme xmlns:a="http://schemas.openxmlformats.org/drawingml/2006/main" name="NKHS Brand">
  <a:themeElements>
    <a:clrScheme name="NKHS Brand">
      <a:dk1>
        <a:srgbClr val="000000"/>
      </a:dk1>
      <a:lt1>
        <a:sysClr val="window" lastClr="FFFFFF"/>
      </a:lt1>
      <a:dk2>
        <a:srgbClr val="212121"/>
      </a:dk2>
      <a:lt2>
        <a:srgbClr val="636363"/>
      </a:lt2>
      <a:accent1>
        <a:srgbClr val="FF6325"/>
      </a:accent1>
      <a:accent2>
        <a:srgbClr val="00918D"/>
      </a:accent2>
      <a:accent3>
        <a:srgbClr val="D62727"/>
      </a:accent3>
      <a:accent4>
        <a:srgbClr val="E84226"/>
      </a:accent4>
      <a:accent5>
        <a:srgbClr val="FFA427"/>
      </a:accent5>
      <a:accent6>
        <a:srgbClr val="FFC428"/>
      </a:accent6>
      <a:hlink>
        <a:srgbClr val="8F8F8F"/>
      </a:hlink>
      <a:folHlink>
        <a:srgbClr val="A5A5A5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KHS Brand" id="{32F90B68-F267-40A9-B617-EDE8C024194F}" vid="{4C24006B-D62D-442B-8F86-98F4F6B34B1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NKHS Brand">
    <a:dk1>
      <a:srgbClr val="000000"/>
    </a:dk1>
    <a:lt1>
      <a:sysClr val="window" lastClr="FFFFFF"/>
    </a:lt1>
    <a:dk2>
      <a:srgbClr val="212121"/>
    </a:dk2>
    <a:lt2>
      <a:srgbClr val="636363"/>
    </a:lt2>
    <a:accent1>
      <a:srgbClr val="FF6325"/>
    </a:accent1>
    <a:accent2>
      <a:srgbClr val="00918D"/>
    </a:accent2>
    <a:accent3>
      <a:srgbClr val="D62727"/>
    </a:accent3>
    <a:accent4>
      <a:srgbClr val="E84226"/>
    </a:accent4>
    <a:accent5>
      <a:srgbClr val="FFA427"/>
    </a:accent5>
    <a:accent6>
      <a:srgbClr val="FFC428"/>
    </a:accent6>
    <a:hlink>
      <a:srgbClr val="8F8F8F"/>
    </a:hlink>
    <a:folHlink>
      <a:srgbClr val="A5A5A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3166</TotalTime>
  <Words>322</Words>
  <Application>Microsoft Office PowerPoint</Application>
  <PresentationFormat>Custom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Calibri</vt:lpstr>
      <vt:lpstr>Aptos</vt:lpstr>
      <vt:lpstr>Wingdings 2</vt:lpstr>
      <vt:lpstr>Calibri Light</vt:lpstr>
      <vt:lpstr>Battambang</vt:lpstr>
      <vt:lpstr>Google Sans</vt:lpstr>
      <vt:lpstr>Arial</vt:lpstr>
      <vt:lpstr>NKHS Brand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NKHS presentation template</dc:title>
  <dc:creator>Erica Perkins</dc:creator>
  <cp:lastModifiedBy>Kelsey Stavseth</cp:lastModifiedBy>
  <cp:revision>99</cp:revision>
  <dcterms:created xsi:type="dcterms:W3CDTF">2006-08-16T00:00:00Z</dcterms:created>
  <dcterms:modified xsi:type="dcterms:W3CDTF">2024-09-26T10:12:48Z</dcterms:modified>
  <dc:identifier>DAFXe7Fbc9E</dc:identifier>
</cp:coreProperties>
</file>