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4" r:id="rId18"/>
    <p:sldId id="271" r:id="rId19"/>
    <p:sldId id="272" r:id="rId20"/>
    <p:sldId id="275" r:id="rId2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109" autoAdjust="0"/>
    <p:restoredTop sz="94322" autoAdjust="0"/>
  </p:normalViewPr>
  <p:slideViewPr>
    <p:cSldViewPr snapToGrid="0">
      <p:cViewPr varScale="1">
        <p:scale>
          <a:sx n="69" d="100"/>
          <a:sy n="69" d="100"/>
        </p:scale>
        <p:origin x="9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52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1606D0-F762-4711-A09F-B7BA70CCBA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803498-FE59-42F2-87D0-DFBE9A55A9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6351E-235E-4F4F-8147-7506B2A806C9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F43EB6-34F3-4148-8BCE-9EE44532E9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A1C8E6-530E-4A21-81FD-1919265EF7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66CF4-9BC4-4F6B-A958-0A005CF6E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9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F8BF8-D073-49AE-B31D-A9B17A583171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EA2E0-64DB-41F9-832C-55396515C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3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3A4C2-9817-46C8-A282-CF3F1EFA9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985" y="2441213"/>
            <a:ext cx="7902403" cy="1243669"/>
          </a:xfrm>
        </p:spPr>
        <p:txBody>
          <a:bodyPr/>
          <a:lstStyle/>
          <a:p>
            <a:r>
              <a:rPr lang="en-US" u="sng" dirty="0"/>
              <a:t>CHINS PROCEDURE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6DEEC-71E8-447B-9E86-07AD2DE18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0563" y="3429000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Hon. Karen R. Carroll</a:t>
            </a:r>
          </a:p>
          <a:p>
            <a:pPr algn="ctr"/>
            <a:r>
              <a:rPr lang="en-US" sz="4000" dirty="0"/>
              <a:t>February 12, 2018</a:t>
            </a:r>
          </a:p>
        </p:txBody>
      </p:sp>
    </p:spTree>
    <p:extLst>
      <p:ext uri="{BB962C8B-B14F-4D97-AF65-F5344CB8AC3E}">
        <p14:creationId xmlns:p14="http://schemas.microsoft.com/office/powerpoint/2010/main" val="7733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A1E2-0D96-46DE-A7D9-86432FDB0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78" y="371061"/>
            <a:ext cx="8596668" cy="1320800"/>
          </a:xfrm>
        </p:spPr>
        <p:txBody>
          <a:bodyPr/>
          <a:lstStyle/>
          <a:p>
            <a:r>
              <a:rPr lang="en-US" u="sng" dirty="0">
                <a:solidFill>
                  <a:schemeClr val="tx1"/>
                </a:solidFill>
              </a:rPr>
              <a:t>Temporary custody orders cont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A4434-E513-4BEA-8AF7-6CE380211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055" y="1276578"/>
            <a:ext cx="8596668" cy="3880773"/>
          </a:xfrm>
        </p:spPr>
        <p:txBody>
          <a:bodyPr>
            <a:normAutofit fontScale="62500" lnSpcReduction="20000"/>
          </a:bodyPr>
          <a:lstStyle/>
          <a:p>
            <a:r>
              <a:rPr lang="en-US" sz="4600" u="sng" dirty="0"/>
              <a:t>Conditional Custody Order</a:t>
            </a:r>
            <a:r>
              <a:rPr lang="en-US" sz="4600" dirty="0"/>
              <a:t>: to parent, guardian, noncustodial parent, relative, person with significant relationship with child; with conditions</a:t>
            </a:r>
          </a:p>
          <a:p>
            <a:pPr lvl="1"/>
            <a:r>
              <a:rPr lang="en-US" sz="4600" dirty="0"/>
              <a:t>**Treatment discussion point</a:t>
            </a:r>
          </a:p>
          <a:p>
            <a:r>
              <a:rPr lang="en-US" sz="4600" u="sng" dirty="0"/>
              <a:t>Custody to noncustodial parent or relative</a:t>
            </a:r>
          </a:p>
          <a:p>
            <a:endParaRPr lang="en-US" sz="4600" dirty="0"/>
          </a:p>
          <a:p>
            <a:pPr marL="0" indent="0">
              <a:buNone/>
            </a:pPr>
            <a:r>
              <a:rPr lang="en-US" sz="4600" dirty="0"/>
              <a:t>**If child placed in DCF custody, initial case plan must be filed within 60 days </a:t>
            </a:r>
          </a:p>
          <a:p>
            <a:endParaRPr lang="en-US" sz="3600" u="sng" dirty="0"/>
          </a:p>
          <a:p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289836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42E89-D00E-4755-88A4-2CB44F36C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5426"/>
            <a:ext cx="8596668" cy="1320800"/>
          </a:xfrm>
        </p:spPr>
        <p:txBody>
          <a:bodyPr/>
          <a:lstStyle/>
          <a:p>
            <a:r>
              <a:rPr lang="en-US" dirty="0"/>
              <a:t>Next Stages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E5B1-FF8E-4E2C-8B8D-5528DEFFB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r>
              <a:rPr lang="en-US" sz="3600" dirty="0"/>
              <a:t>Pretrial hearing: within 15 days </a:t>
            </a:r>
          </a:p>
          <a:p>
            <a:pPr lvl="1"/>
            <a:r>
              <a:rPr lang="en-US" sz="3600" dirty="0"/>
              <a:t>**Treatment discussion point </a:t>
            </a:r>
          </a:p>
          <a:p>
            <a:r>
              <a:rPr lang="en-US" sz="3600" dirty="0"/>
              <a:t>Merits hearing: within 60 days of preliminary hearing/custody order</a:t>
            </a:r>
          </a:p>
          <a:p>
            <a:pPr lvl="1"/>
            <a:r>
              <a:rPr lang="en-US" sz="3600" dirty="0"/>
              <a:t>State must prove CHINS by a preponderance of the evidence</a:t>
            </a:r>
          </a:p>
          <a:p>
            <a:pPr lvl="1"/>
            <a:r>
              <a:rPr lang="en-US" sz="3600" dirty="0"/>
              <a:t>Admission may be made</a:t>
            </a:r>
          </a:p>
        </p:txBody>
      </p:sp>
    </p:spTree>
    <p:extLst>
      <p:ext uri="{BB962C8B-B14F-4D97-AF65-F5344CB8AC3E}">
        <p14:creationId xmlns:p14="http://schemas.microsoft.com/office/powerpoint/2010/main" val="11965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2AB00-B99F-40B5-9D88-B069F02B0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r>
              <a:rPr lang="en-US" sz="3200" dirty="0"/>
              <a:t>Within 35 days of merits determination</a:t>
            </a:r>
          </a:p>
          <a:p>
            <a:r>
              <a:rPr lang="en-US" sz="3200" dirty="0"/>
              <a:t>DCF files report with permanency goal; date for achieving goal; how it will be achieved (reunification; adoption; guardianship; other permanent placement)</a:t>
            </a:r>
          </a:p>
          <a:p>
            <a:r>
              <a:rPr lang="en-US" sz="3200" dirty="0"/>
              <a:t>Plan includes expectations for parents</a:t>
            </a:r>
          </a:p>
          <a:p>
            <a:r>
              <a:rPr lang="en-US" sz="3200" dirty="0"/>
              <a:t>Plan may be concurrent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54A503-2298-4573-99A0-589792C8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Disposition Hearing</a:t>
            </a:r>
          </a:p>
        </p:txBody>
      </p:sp>
    </p:spTree>
    <p:extLst>
      <p:ext uri="{BB962C8B-B14F-4D97-AF65-F5344CB8AC3E}">
        <p14:creationId xmlns:p14="http://schemas.microsoft.com/office/powerpoint/2010/main" val="2473966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D207-18B7-423A-BA82-E23958C65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Disposition Custody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B5128-AE8D-4849-B05A-0D89AC228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Return to parent</a:t>
            </a:r>
          </a:p>
          <a:p>
            <a:r>
              <a:rPr lang="en-US" sz="3600" dirty="0"/>
              <a:t>Conditional custody order (limit 6 months)</a:t>
            </a:r>
          </a:p>
          <a:p>
            <a:r>
              <a:rPr lang="en-US" sz="3600" dirty="0"/>
              <a:t>To noncustodial parent, relative, person with significant relationship with child</a:t>
            </a:r>
          </a:p>
          <a:p>
            <a:r>
              <a:rPr lang="en-US" sz="3600" dirty="0"/>
              <a:t>To noncustodial parent and close the case</a:t>
            </a:r>
          </a:p>
          <a:p>
            <a:r>
              <a:rPr lang="en-US" sz="3600" dirty="0"/>
              <a:t>Permanent guardianship – Probate Division</a:t>
            </a:r>
          </a:p>
          <a:p>
            <a:r>
              <a:rPr lang="en-US" sz="3600" dirty="0"/>
              <a:t>Continue DCF custody</a:t>
            </a:r>
          </a:p>
          <a:p>
            <a:r>
              <a:rPr lang="en-US" sz="3600" dirty="0"/>
              <a:t>Termination of parental rights</a:t>
            </a:r>
          </a:p>
        </p:txBody>
      </p:sp>
    </p:spTree>
    <p:extLst>
      <p:ext uri="{BB962C8B-B14F-4D97-AF65-F5344CB8AC3E}">
        <p14:creationId xmlns:p14="http://schemas.microsoft.com/office/powerpoint/2010/main" val="2426916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D03CB-D2F7-4DF7-869B-410A789F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Post-Disposition Review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B9080-A410-4499-B68D-2FAF00E5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7007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Within 60 days of disposition</a:t>
            </a:r>
          </a:p>
          <a:p>
            <a:r>
              <a:rPr lang="en-US" sz="3600" dirty="0"/>
              <a:t>Review case plan and whether goals have been achieved</a:t>
            </a:r>
          </a:p>
          <a:p>
            <a:r>
              <a:rPr lang="en-US" sz="3600" dirty="0"/>
              <a:t>First required review of progress</a:t>
            </a:r>
          </a:p>
          <a:p>
            <a:r>
              <a:rPr lang="en-US" sz="3600" dirty="0"/>
              <a:t>**Treatment discussion point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8620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2979-96A5-466A-958C-8508A6AA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31304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/>
              <a:t>Permanency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2EDA2-778C-4D96-9F84-301A13D12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5702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No less than every 12 months</a:t>
            </a:r>
          </a:p>
          <a:p>
            <a:r>
              <a:rPr lang="en-US" sz="3600" dirty="0"/>
              <a:t>If child aged three or under at the time of custody, may be held every three months</a:t>
            </a:r>
          </a:p>
          <a:p>
            <a:r>
              <a:rPr lang="en-US" sz="3600" dirty="0"/>
              <a:t>If child aged three to six at the time of custody, may be held every six months</a:t>
            </a:r>
          </a:p>
        </p:txBody>
      </p:sp>
    </p:spTree>
    <p:extLst>
      <p:ext uri="{BB962C8B-B14F-4D97-AF65-F5344CB8AC3E}">
        <p14:creationId xmlns:p14="http://schemas.microsoft.com/office/powerpoint/2010/main" val="1246031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F44E2-3C24-4102-A305-027EA7B4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tx1"/>
                </a:solidFill>
              </a:rPr>
              <a:t>Permanency hearing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DD93B-6038-4784-9655-D9CBBA7E1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US" sz="3900" dirty="0"/>
              <a:t>DCF has held a review meeting with parent(s), parties</a:t>
            </a:r>
          </a:p>
          <a:p>
            <a:r>
              <a:rPr lang="en-US" sz="3900" dirty="0"/>
              <a:t>DCF files case plan including recommendations to achieve permanency</a:t>
            </a:r>
          </a:p>
          <a:p>
            <a:r>
              <a:rPr lang="en-US" sz="3900" dirty="0"/>
              <a:t>**Treatment discussion point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1887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601BD-D133-49CE-B387-433D07856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Termination of Parental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B497C-541A-48CC-A578-D15A0EEE4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7696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Requires proof by clear and convincing evidence that it is in the best interests of the child</a:t>
            </a:r>
          </a:p>
          <a:p>
            <a:r>
              <a:rPr lang="en-US" sz="3600" dirty="0"/>
              <a:t>Parent may voluntarily relinquish</a:t>
            </a:r>
          </a:p>
          <a:p>
            <a:r>
              <a:rPr lang="en-US" sz="3600" dirty="0"/>
              <a:t>Parent and child contact agreements</a:t>
            </a:r>
          </a:p>
        </p:txBody>
      </p:sp>
    </p:spTree>
    <p:extLst>
      <p:ext uri="{BB962C8B-B14F-4D97-AF65-F5344CB8AC3E}">
        <p14:creationId xmlns:p14="http://schemas.microsoft.com/office/powerpoint/2010/main" val="2547439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5F644-1583-41F3-B80D-54C1CA0A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Requirements to be Considered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FE0E0-0465-4013-9DBE-05E1612E6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37199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Adoption and Safe Families Act – 1997</a:t>
            </a:r>
          </a:p>
          <a:p>
            <a:pPr lvl="1"/>
            <a:r>
              <a:rPr lang="en-US" sz="3400" dirty="0"/>
              <a:t>DCF must make reasonable efforts to preserve and reunify families to make it possible for the child to safely return home;</a:t>
            </a:r>
          </a:p>
          <a:p>
            <a:pPr marL="457200" lvl="1" indent="0">
              <a:buNone/>
            </a:pPr>
            <a:endParaRPr lang="en-US" sz="3400" dirty="0"/>
          </a:p>
          <a:p>
            <a:pPr lvl="1"/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958790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2EEA9-01BC-4161-A44E-F6BFA15D4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ASFA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DEC3F-9DDC-4081-8008-CF2B88949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6431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The state </a:t>
            </a:r>
            <a:r>
              <a:rPr lang="en-US" sz="3600" u="sng" dirty="0"/>
              <a:t>shall </a:t>
            </a:r>
            <a:r>
              <a:rPr lang="en-US" sz="3600" dirty="0"/>
              <a:t>file a termination of parental rights petition when a child has been in foster care for 15 of the most recent 22 months</a:t>
            </a:r>
          </a:p>
          <a:p>
            <a:r>
              <a:rPr lang="en-US" sz="3600" dirty="0"/>
              <a:t>Consistent with a treatment model?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74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D2438-0EC3-4A06-8A83-109E49E98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DE495-C69A-48C4-B975-63BF9BEF3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Define child in need of care or supervision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Outline stages of a CHINS case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Explain required legal findings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Identify treatment discussion points</a:t>
            </a:r>
          </a:p>
          <a:p>
            <a:endParaRPr lang="en-US" sz="4000" dirty="0"/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1499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8A3F6-26B4-4552-AE91-C085DEA0E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06" y="439478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dirty="0"/>
              <a:t>Five Valuable Months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49FC8E-E879-4F59-82BE-A11ABA1F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06" y="1099878"/>
            <a:ext cx="8596668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Preliminary hearing/Child in DCF custody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60 days</a:t>
            </a:r>
          </a:p>
          <a:p>
            <a:pPr marL="0" indent="0" algn="ctr">
              <a:buNone/>
            </a:pPr>
            <a:r>
              <a:rPr lang="en-US" sz="2800" dirty="0"/>
              <a:t>Merits hearing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35 days</a:t>
            </a:r>
          </a:p>
          <a:p>
            <a:pPr marL="0" indent="0" algn="ctr">
              <a:buNone/>
            </a:pPr>
            <a:r>
              <a:rPr lang="en-US" sz="2800" dirty="0"/>
              <a:t>Disposition hearing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60 days</a:t>
            </a:r>
          </a:p>
          <a:p>
            <a:pPr marL="0" indent="0" algn="ctr">
              <a:buNone/>
            </a:pPr>
            <a:r>
              <a:rPr lang="en-US" sz="2800" dirty="0"/>
              <a:t>Post-Disposition hearing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FCD677A7-82C7-4D7F-A5A6-78643F69EEFB}"/>
              </a:ext>
            </a:extLst>
          </p:cNvPr>
          <p:cNvSpPr/>
          <p:nvPr/>
        </p:nvSpPr>
        <p:spPr>
          <a:xfrm>
            <a:off x="4669187" y="1677813"/>
            <a:ext cx="484632" cy="3934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6B78668C-CDA5-4B5C-9696-56D7E32C049C}"/>
              </a:ext>
            </a:extLst>
          </p:cNvPr>
          <p:cNvSpPr/>
          <p:nvPr/>
        </p:nvSpPr>
        <p:spPr>
          <a:xfrm>
            <a:off x="4658924" y="3291965"/>
            <a:ext cx="484632" cy="4679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D8FCD822-A123-4AAD-9305-BF2E9065C9CA}"/>
              </a:ext>
            </a:extLst>
          </p:cNvPr>
          <p:cNvSpPr/>
          <p:nvPr/>
        </p:nvSpPr>
        <p:spPr>
          <a:xfrm>
            <a:off x="4679450" y="5043825"/>
            <a:ext cx="484632" cy="3934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AC58-9812-453A-BB8F-9CB2A691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Purpose of Juvenile Proceedings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4574C-7F4C-46B8-9059-DEEDDE93C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“To ensure that safety and timely permanency for children are the paramount concerns in the administration and conduct of (juvenile judicial) proceedings…”</a:t>
            </a:r>
          </a:p>
        </p:txBody>
      </p:sp>
    </p:spTree>
    <p:extLst>
      <p:ext uri="{BB962C8B-B14F-4D97-AF65-F5344CB8AC3E}">
        <p14:creationId xmlns:p14="http://schemas.microsoft.com/office/powerpoint/2010/main" val="2401123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9DFE4-E14B-4514-BC88-6A087E8C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Child in Need of Care or Supervision: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6A1C2-E875-4252-AA9A-3E6D9DED9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Newborn to 18 years old;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Abandoned or Abused;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Without proper parental care</a:t>
            </a:r>
          </a:p>
          <a:p>
            <a:pPr marL="0" indent="0">
              <a:buNone/>
            </a:pPr>
            <a:r>
              <a:rPr lang="en-US" sz="4000" dirty="0"/>
              <a:t>	(medical, education, subsistence)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Habitually truant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000" dirty="0"/>
              <a:t>Beyond the control of parent (16 to 17.5 years old) and at serious risk of harm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9633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AB801-781C-4022-BBF2-75ABFE400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3827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/>
              <a:t>Getting into Court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1CEA6-387B-494B-8FF2-2322616F7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u="sng" dirty="0"/>
              <a:t>Non-Emergency (No Request for Custody)</a:t>
            </a:r>
            <a:r>
              <a:rPr lang="en-US" sz="3600" dirty="0"/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Petition filed by State’s Attorney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Accompanied by an affidavit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Service on custodial parent (mail)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Preliminary hearing within 15 days</a:t>
            </a:r>
          </a:p>
        </p:txBody>
      </p:sp>
    </p:spTree>
    <p:extLst>
      <p:ext uri="{BB962C8B-B14F-4D97-AF65-F5344CB8AC3E}">
        <p14:creationId xmlns:p14="http://schemas.microsoft.com/office/powerpoint/2010/main" val="349395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18CA4-0830-4A8D-BF6B-0E102419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F706F-34E7-47DC-AD52-2E7EBBF80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8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u="sng" dirty="0"/>
              <a:t>Emergency (Request for Custody):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During court hours: filing of petition and affidavit with request for Emergency Care Order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After court hours: officer takes child into custody if “child’s immediate welfare requires the child’s continued absence from the home.”</a:t>
            </a:r>
          </a:p>
        </p:txBody>
      </p:sp>
    </p:spTree>
    <p:extLst>
      <p:ext uri="{BB962C8B-B14F-4D97-AF65-F5344CB8AC3E}">
        <p14:creationId xmlns:p14="http://schemas.microsoft.com/office/powerpoint/2010/main" val="168806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C98B-932B-460E-80F9-FAF20EB6A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96BB1-79CA-4E50-9541-1DE116081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047" y="781879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u="sng" dirty="0"/>
              <a:t>Cont.</a:t>
            </a:r>
            <a:endParaRPr lang="en-US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Officer contacts DCF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Affidavit prepared (officer or DCF)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SA or officer contacts judge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Return to parent; conditional custody order; or emergency care order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dirty="0"/>
              <a:t>“Continued residence in the home is contrary to the child’s welfare.”  </a:t>
            </a:r>
          </a:p>
        </p:txBody>
      </p:sp>
    </p:spTree>
    <p:extLst>
      <p:ext uri="{BB962C8B-B14F-4D97-AF65-F5344CB8AC3E}">
        <p14:creationId xmlns:p14="http://schemas.microsoft.com/office/powerpoint/2010/main" val="337262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7F58-9C3A-4A55-BAF1-DDBCDC92A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1939"/>
            <a:ext cx="8596668" cy="1320800"/>
          </a:xfrm>
        </p:spPr>
        <p:txBody>
          <a:bodyPr>
            <a:normAutofit/>
          </a:bodyPr>
          <a:lstStyle/>
          <a:p>
            <a:r>
              <a:rPr lang="en-US" sz="4000" dirty="0"/>
              <a:t>Preliminary Hearing/Temporary Care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7328-55A4-4C8E-96B6-EFFCCAF29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6908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Attorneys assigned to child; parent(s)</a:t>
            </a:r>
          </a:p>
          <a:p>
            <a:r>
              <a:rPr lang="en-US" sz="3600" dirty="0"/>
              <a:t>Guardian ad litem assigned to child</a:t>
            </a:r>
          </a:p>
          <a:p>
            <a:r>
              <a:rPr lang="en-US" sz="3600" dirty="0"/>
              <a:t>Admissions/denials entered by parties</a:t>
            </a:r>
          </a:p>
          <a:p>
            <a:r>
              <a:rPr lang="en-US" sz="3600" dirty="0"/>
              <a:t>Identification of non-custodial parent</a:t>
            </a:r>
          </a:p>
          <a:p>
            <a:r>
              <a:rPr lang="en-US" sz="3600" dirty="0"/>
              <a:t>Custody decision made</a:t>
            </a:r>
          </a:p>
          <a:p>
            <a:r>
              <a:rPr lang="en-US" sz="3600" dirty="0"/>
              <a:t>**Treatment discussion point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7826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53D04-3A39-4296-BAEA-FA733ABE4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60" y="543338"/>
            <a:ext cx="8596668" cy="117061"/>
          </a:xfrm>
        </p:spPr>
        <p:txBody>
          <a:bodyPr>
            <a:noAutofit/>
          </a:bodyPr>
          <a:lstStyle/>
          <a:p>
            <a:r>
              <a:rPr lang="en-US" sz="4000" dirty="0"/>
              <a:t>Temporary Custody Orders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5E41C-912C-4F86-A7B0-7092C8B48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560" y="1232936"/>
            <a:ext cx="8596668" cy="3880773"/>
          </a:xfrm>
        </p:spPr>
        <p:txBody>
          <a:bodyPr>
            <a:noAutofit/>
          </a:bodyPr>
          <a:lstStyle/>
          <a:p>
            <a:r>
              <a:rPr lang="en-US" sz="3200" u="sng" dirty="0"/>
              <a:t>Temporary Care Order</a:t>
            </a:r>
            <a:r>
              <a:rPr lang="en-US" sz="3200" dirty="0"/>
              <a:t>: “A return home would be contrary to the best interests of the child.”  </a:t>
            </a:r>
          </a:p>
          <a:p>
            <a:pPr lvl="1"/>
            <a:r>
              <a:rPr lang="en-US" sz="3200" dirty="0"/>
              <a:t>Substantial danger to physical or mental health, welfare or safety; </a:t>
            </a:r>
          </a:p>
          <a:p>
            <a:pPr lvl="1"/>
            <a:r>
              <a:rPr lang="en-US" sz="3200" dirty="0"/>
              <a:t>Sexual abuse by a member of household; </a:t>
            </a:r>
          </a:p>
          <a:p>
            <a:pPr lvl="1"/>
            <a:r>
              <a:rPr lang="en-US" sz="3200" dirty="0"/>
              <a:t>At risk for sexual or physical abuse; </a:t>
            </a:r>
          </a:p>
          <a:p>
            <a:pPr lvl="1"/>
            <a:r>
              <a:rPr lang="en-US" sz="3200" dirty="0"/>
              <a:t>Any child in home has been neglected and substantial risk to this child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6339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205</TotalTime>
  <Words>708</Words>
  <Application>Microsoft Office PowerPoint</Application>
  <PresentationFormat>Widescreen</PresentationFormat>
  <Paragraphs>105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Trebuchet MS</vt:lpstr>
      <vt:lpstr>Wingdings</vt:lpstr>
      <vt:lpstr>Wingdings 3</vt:lpstr>
      <vt:lpstr>Facet</vt:lpstr>
      <vt:lpstr>CHINS PROCEDURE </vt:lpstr>
      <vt:lpstr> </vt:lpstr>
      <vt:lpstr>Purpose of Juvenile Proceedings Act</vt:lpstr>
      <vt:lpstr>Child in Need of Care or Supervision:</vt:lpstr>
      <vt:lpstr>Getting into Court</vt:lpstr>
      <vt:lpstr>PowerPoint Presentation</vt:lpstr>
      <vt:lpstr>PowerPoint Presentation</vt:lpstr>
      <vt:lpstr>Preliminary Hearing/Temporary Care Hearing</vt:lpstr>
      <vt:lpstr>Temporary Custody Orders  </vt:lpstr>
      <vt:lpstr>Temporary custody orders cont.</vt:lpstr>
      <vt:lpstr>Next Stages</vt:lpstr>
      <vt:lpstr>Disposition Hearing</vt:lpstr>
      <vt:lpstr>Disposition Custody Options</vt:lpstr>
      <vt:lpstr>Post-Disposition Review Hearing</vt:lpstr>
      <vt:lpstr>Permanency Hearing</vt:lpstr>
      <vt:lpstr>Permanency hearing cont.</vt:lpstr>
      <vt:lpstr>Termination of Parental Rights</vt:lpstr>
      <vt:lpstr>Federal Requirements to be Considered</vt:lpstr>
      <vt:lpstr>ASFA cont.</vt:lpstr>
      <vt:lpstr>Five Valuable Months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CHINS PROCEDURE</dc:title>
  <dc:creator>Carroll, Karen</dc:creator>
  <cp:lastModifiedBy>Carroll, Karen</cp:lastModifiedBy>
  <cp:revision>27</cp:revision>
  <cp:lastPrinted>2018-02-11T18:43:02Z</cp:lastPrinted>
  <dcterms:created xsi:type="dcterms:W3CDTF">2018-02-10T16:27:44Z</dcterms:created>
  <dcterms:modified xsi:type="dcterms:W3CDTF">2018-02-11T23:59:08Z</dcterms:modified>
</cp:coreProperties>
</file>